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9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894E-F6EC-44E9-8A24-4269BDF98A1A}" type="datetimeFigureOut">
              <a:rPr lang="fa-IR" smtClean="0"/>
              <a:t>08/14/1433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404C-6AFC-4FB3-A7C5-B71330D701D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091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894E-F6EC-44E9-8A24-4269BDF98A1A}" type="datetimeFigureOut">
              <a:rPr lang="fa-IR" smtClean="0"/>
              <a:t>08/14/1433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404C-6AFC-4FB3-A7C5-B71330D701D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805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894E-F6EC-44E9-8A24-4269BDF98A1A}" type="datetimeFigureOut">
              <a:rPr lang="fa-IR" smtClean="0"/>
              <a:t>08/14/1433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404C-6AFC-4FB3-A7C5-B71330D701D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365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894E-F6EC-44E9-8A24-4269BDF98A1A}" type="datetimeFigureOut">
              <a:rPr lang="fa-IR" smtClean="0"/>
              <a:t>08/14/1433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404C-6AFC-4FB3-A7C5-B71330D701D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974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894E-F6EC-44E9-8A24-4269BDF98A1A}" type="datetimeFigureOut">
              <a:rPr lang="fa-IR" smtClean="0"/>
              <a:t>08/14/1433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404C-6AFC-4FB3-A7C5-B71330D701D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356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894E-F6EC-44E9-8A24-4269BDF98A1A}" type="datetimeFigureOut">
              <a:rPr lang="fa-IR" smtClean="0"/>
              <a:t>08/14/1433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404C-6AFC-4FB3-A7C5-B71330D701D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975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894E-F6EC-44E9-8A24-4269BDF98A1A}" type="datetimeFigureOut">
              <a:rPr lang="fa-IR" smtClean="0"/>
              <a:t>08/14/1433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404C-6AFC-4FB3-A7C5-B71330D701D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818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894E-F6EC-44E9-8A24-4269BDF98A1A}" type="datetimeFigureOut">
              <a:rPr lang="fa-IR" smtClean="0"/>
              <a:t>08/14/1433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404C-6AFC-4FB3-A7C5-B71330D701D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64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894E-F6EC-44E9-8A24-4269BDF98A1A}" type="datetimeFigureOut">
              <a:rPr lang="fa-IR" smtClean="0"/>
              <a:t>08/14/1433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404C-6AFC-4FB3-A7C5-B71330D701D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7751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894E-F6EC-44E9-8A24-4269BDF98A1A}" type="datetimeFigureOut">
              <a:rPr lang="fa-IR" smtClean="0"/>
              <a:t>08/14/1433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404C-6AFC-4FB3-A7C5-B71330D701D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803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894E-F6EC-44E9-8A24-4269BDF98A1A}" type="datetimeFigureOut">
              <a:rPr lang="fa-IR" smtClean="0"/>
              <a:t>08/14/1433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404C-6AFC-4FB3-A7C5-B71330D701D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074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5894E-F6EC-44E9-8A24-4269BDF98A1A}" type="datetimeFigureOut">
              <a:rPr lang="fa-IR" smtClean="0"/>
              <a:t>08/14/1433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404C-6AFC-4FB3-A7C5-B71330D701D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436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ri.org/portal/files/std/11203.pdf" TargetMode="External"/><Relationship Id="rId2" Type="http://schemas.openxmlformats.org/officeDocument/2006/relationships/hyperlink" Target="http://www.isiri.org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080120"/>
          </a:xfrm>
        </p:spPr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استخرهای شنا-الزامات عمومی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7314"/>
            <a:ext cx="7920880" cy="3331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96952"/>
            <a:ext cx="1981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286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ظرفيت 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گندزدایی</a:t>
            </a:r>
            <a:r>
              <a:rPr lang="fa-IR" dirty="0"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كردن</a:t>
            </a:r>
            <a:endParaRPr lang="fa-IR" b="1" dirty="0">
              <a:solidFill>
                <a:srgbClr val="FF0000"/>
              </a:solidFill>
              <a:cs typeface="B Titr" pitchFamily="2" charset="-78"/>
            </a:endParaRPr>
          </a:p>
          <a:p>
            <a:r>
              <a:rPr lang="fa-IR" dirty="0"/>
              <a:t>تزريق كننده هاي مواد </a:t>
            </a:r>
            <a:r>
              <a:rPr lang="fa-IR" dirty="0" smtClean="0"/>
              <a:t>گندزدایی </a:t>
            </a:r>
            <a:r>
              <a:rPr lang="fa-IR" dirty="0"/>
              <a:t>كننده بايد قادر باشند مواد مورد نياز براي </a:t>
            </a:r>
            <a:r>
              <a:rPr lang="fa-IR" dirty="0" smtClean="0"/>
              <a:t>گندزدایی كردن </a:t>
            </a:r>
            <a:r>
              <a:rPr lang="fa-IR" dirty="0"/>
              <a:t>استخر را </a:t>
            </a:r>
            <a:r>
              <a:rPr lang="fa-IR" dirty="0" smtClean="0"/>
              <a:t>تا </a:t>
            </a:r>
            <a:r>
              <a:rPr lang="fa-IR" dirty="0" smtClean="0">
                <a:solidFill>
                  <a:srgbClr val="FF0000"/>
                </a:solidFill>
              </a:rPr>
              <a:t>10</a:t>
            </a:r>
            <a:r>
              <a:rPr lang="fa-IR" dirty="0" smtClean="0"/>
              <a:t> </a:t>
            </a:r>
            <a:r>
              <a:rPr lang="fa-IR" dirty="0"/>
              <a:t>ميلي گرم بر ليتر كلر يا مواد مشابه </a:t>
            </a:r>
            <a:r>
              <a:rPr lang="fa-IR" dirty="0" smtClean="0"/>
              <a:t> آن </a:t>
            </a:r>
            <a:r>
              <a:rPr lang="fa-IR" dirty="0"/>
              <a:t>تامين نمايد تا در شرايط خاص جهت </a:t>
            </a:r>
            <a:r>
              <a:rPr lang="fa-IR" dirty="0">
                <a:solidFill>
                  <a:srgbClr val="FF0000"/>
                </a:solidFill>
              </a:rPr>
              <a:t>گندزدایی نمودن </a:t>
            </a:r>
            <a:r>
              <a:rPr lang="fa-IR" dirty="0" smtClean="0">
                <a:solidFill>
                  <a:srgbClr val="FF0000"/>
                </a:solidFill>
              </a:rPr>
              <a:t>اشباعي</a:t>
            </a:r>
            <a:r>
              <a:rPr lang="fa-IR" dirty="0">
                <a:solidFill>
                  <a:srgbClr val="FF0000"/>
                </a:solidFill>
              </a:rPr>
              <a:t> </a:t>
            </a:r>
            <a:r>
              <a:rPr lang="fa-IR" dirty="0" smtClean="0"/>
              <a:t>استخر </a:t>
            </a:r>
            <a:r>
              <a:rPr lang="fa-IR" dirty="0"/>
              <a:t>مورد استفاده قرار گيرد.</a:t>
            </a:r>
          </a:p>
          <a:p>
            <a:r>
              <a:rPr lang="fa-IR" b="1" dirty="0"/>
              <a:t>يادآوري- </a:t>
            </a:r>
            <a:r>
              <a:rPr lang="fa-IR" dirty="0"/>
              <a:t>در طول مدت زمان گندزدایی </a:t>
            </a:r>
            <a:r>
              <a:rPr lang="fa-IR" dirty="0" smtClean="0"/>
              <a:t> كردن </a:t>
            </a:r>
            <a:r>
              <a:rPr lang="fa-IR" dirty="0"/>
              <a:t>اشباعي </a:t>
            </a:r>
            <a:r>
              <a:rPr lang="fa-IR" dirty="0" smtClean="0"/>
              <a:t>كه </a:t>
            </a:r>
            <a:r>
              <a:rPr lang="fa-IR" dirty="0"/>
              <a:t>عموماً </a:t>
            </a:r>
            <a:r>
              <a:rPr lang="fa-IR" dirty="0">
                <a:solidFill>
                  <a:srgbClr val="FF0000"/>
                </a:solidFill>
              </a:rPr>
              <a:t>1</a:t>
            </a:r>
            <a:r>
              <a:rPr lang="fa-IR" dirty="0"/>
              <a:t> تا </a:t>
            </a:r>
            <a:r>
              <a:rPr lang="fa-IR" dirty="0">
                <a:solidFill>
                  <a:srgbClr val="FF0000"/>
                </a:solidFill>
              </a:rPr>
              <a:t>4 </a:t>
            </a:r>
            <a:r>
              <a:rPr lang="fa-IR" dirty="0"/>
              <a:t>ساعت به طول مي انجامد ، نبايد هيچ شناگري </a:t>
            </a:r>
            <a:r>
              <a:rPr lang="fa-IR" dirty="0" smtClean="0"/>
              <a:t>درآب </a:t>
            </a:r>
            <a:r>
              <a:rPr lang="fa-IR" dirty="0"/>
              <a:t>وارد شود . گندزدایی </a:t>
            </a:r>
            <a:r>
              <a:rPr lang="fa-IR" dirty="0" smtClean="0"/>
              <a:t>كردن </a:t>
            </a:r>
            <a:r>
              <a:rPr lang="fa-IR" dirty="0"/>
              <a:t>اشباعي گاهي اوقات و در حالت هاي بسيار خاص نيازمند افزايش كلر باقي مانده تا </a:t>
            </a:r>
            <a:r>
              <a:rPr lang="fa-IR" dirty="0">
                <a:solidFill>
                  <a:srgbClr val="FF0000"/>
                </a:solidFill>
              </a:rPr>
              <a:t>20</a:t>
            </a:r>
            <a:r>
              <a:rPr lang="fa-IR" dirty="0"/>
              <a:t> </a:t>
            </a:r>
            <a:r>
              <a:rPr lang="fa-IR" dirty="0" smtClean="0">
                <a:solidFill>
                  <a:srgbClr val="FF0000"/>
                </a:solidFill>
              </a:rPr>
              <a:t>ميلي گرم </a:t>
            </a:r>
            <a:r>
              <a:rPr lang="fa-IR" dirty="0">
                <a:solidFill>
                  <a:srgbClr val="FF0000"/>
                </a:solidFill>
              </a:rPr>
              <a:t>بر ليتر </a:t>
            </a:r>
            <a:r>
              <a:rPr lang="fa-IR" dirty="0"/>
              <a:t>نيز مي باشد.</a:t>
            </a:r>
          </a:p>
        </p:txBody>
      </p:sp>
    </p:spTree>
    <p:extLst>
      <p:ext uri="{BB962C8B-B14F-4D97-AF65-F5344CB8AC3E}">
        <p14:creationId xmlns:p14="http://schemas.microsoft.com/office/powerpoint/2010/main" val="211136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كلر </a:t>
            </a:r>
            <a:r>
              <a:rPr lang="fa-IR" b="1" dirty="0" smtClean="0">
                <a:solidFill>
                  <a:srgbClr val="FF0000"/>
                </a:solidFill>
              </a:rPr>
              <a:t>زني</a:t>
            </a:r>
          </a:p>
          <a:p>
            <a:r>
              <a:rPr lang="fa-IR" dirty="0"/>
              <a:t>ماده اي كه به گونه اي متداول براي گندزدايي به كار مي رود </a:t>
            </a:r>
            <a:r>
              <a:rPr lang="fa-IR" dirty="0" smtClean="0">
                <a:solidFill>
                  <a:srgbClr val="FF0000"/>
                </a:solidFill>
              </a:rPr>
              <a:t>كلرين</a:t>
            </a:r>
            <a:r>
              <a:rPr lang="fa-IR" dirty="0" smtClean="0"/>
              <a:t>(</a:t>
            </a:r>
            <a:r>
              <a:rPr lang="en-US" dirty="0" smtClean="0"/>
              <a:t> (Cl</a:t>
            </a:r>
            <a:r>
              <a:rPr lang="en-US" baseline="-25000" dirty="0" smtClean="0"/>
              <a:t>2</a:t>
            </a:r>
            <a:r>
              <a:rPr lang="fa-IR" dirty="0" smtClean="0"/>
              <a:t>است</a:t>
            </a:r>
            <a:r>
              <a:rPr lang="fa-IR" dirty="0"/>
              <a:t>. كارآيي گاز كلر براي كلرزني به علت اثرات ذرات اين فرآورده است كه پس از افزودن مقدار معيني از آن به آب </a:t>
            </a:r>
            <a:r>
              <a:rPr lang="fa-IR" dirty="0" smtClean="0"/>
              <a:t>ميكروارگانيسم </a:t>
            </a:r>
            <a:r>
              <a:rPr lang="fa-IR" dirty="0"/>
              <a:t>هاي مضر را نابود مي سازد. كلر زني عمدتاً به دو منظور انجام مي شود:</a:t>
            </a:r>
          </a:p>
          <a:p>
            <a:pPr marL="0" indent="0">
              <a:buNone/>
            </a:pPr>
            <a:r>
              <a:rPr lang="fa-IR" dirty="0" smtClean="0"/>
              <a:t>1- </a:t>
            </a:r>
            <a:r>
              <a:rPr lang="fa-IR" dirty="0"/>
              <a:t>گندزدايي آب كه منجر به كشتن باكتريها و ميكروارگانيزم هاي مضر آن مي شود.</a:t>
            </a:r>
          </a:p>
          <a:p>
            <a:r>
              <a:rPr lang="fa-IR" dirty="0" smtClean="0"/>
              <a:t>2 </a:t>
            </a:r>
            <a:r>
              <a:rPr lang="fa-IR" dirty="0"/>
              <a:t>اكسيداسيون آب كه منجر به تخريب و از بين بردن جلبكها، چربي هاي بدن، گرد و غبارها و </a:t>
            </a:r>
            <a:r>
              <a:rPr lang="fa-IR" dirty="0" smtClean="0"/>
              <a:t>ديگرموادي </a:t>
            </a:r>
            <a:r>
              <a:rPr lang="fa-IR" dirty="0"/>
              <a:t>مي شود كه عامل اصلي تغيير رنگ، بو و مزه آب هستند.</a:t>
            </a:r>
          </a:p>
        </p:txBody>
      </p:sp>
    </p:spTree>
    <p:extLst>
      <p:ext uri="{BB962C8B-B14F-4D97-AF65-F5344CB8AC3E}">
        <p14:creationId xmlns:p14="http://schemas.microsoft.com/office/powerpoint/2010/main" val="6662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r>
              <a:rPr lang="fa-IR" dirty="0"/>
              <a:t>از آنجايي كه كلر از يك سو داراي </a:t>
            </a:r>
            <a:r>
              <a:rPr lang="fa-IR" dirty="0">
                <a:solidFill>
                  <a:srgbClr val="FF0000"/>
                </a:solidFill>
              </a:rPr>
              <a:t>خطراتي براي </a:t>
            </a:r>
            <a:r>
              <a:rPr lang="fa-IR" dirty="0" smtClean="0">
                <a:solidFill>
                  <a:srgbClr val="FF0000"/>
                </a:solidFill>
              </a:rPr>
              <a:t>چشمها </a:t>
            </a:r>
            <a:r>
              <a:rPr lang="fa-IR" dirty="0">
                <a:solidFill>
                  <a:srgbClr val="FF0000"/>
                </a:solidFill>
              </a:rPr>
              <a:t>و دستگاه تنفسي</a:t>
            </a:r>
            <a:r>
              <a:rPr lang="fa-IR" dirty="0"/>
              <a:t> مي باشد و از سوي ديگر با </a:t>
            </a:r>
            <a:r>
              <a:rPr lang="fa-IR" dirty="0" smtClean="0">
                <a:solidFill>
                  <a:srgbClr val="FF0000"/>
                </a:solidFill>
              </a:rPr>
              <a:t>اجزا سازه </a:t>
            </a:r>
            <a:r>
              <a:rPr lang="fa-IR" dirty="0">
                <a:solidFill>
                  <a:srgbClr val="FF0000"/>
                </a:solidFill>
              </a:rPr>
              <a:t>اي استخر و ديگر تجهيزات</a:t>
            </a:r>
            <a:r>
              <a:rPr lang="fa-IR" dirty="0"/>
              <a:t> آن تركيب شده به آن صدمه و آسيب مي رساند و همچنين داراي بو و </a:t>
            </a:r>
            <a:r>
              <a:rPr lang="fa-IR" dirty="0" smtClean="0"/>
              <a:t>مزه نامطبوعي </a:t>
            </a:r>
            <a:r>
              <a:rPr lang="fa-IR" dirty="0"/>
              <a:t>است، بايد با كمال دقت مورد استفاده قرارگيرد.</a:t>
            </a:r>
          </a:p>
          <a:p>
            <a:r>
              <a:rPr lang="fa-IR" b="1" dirty="0"/>
              <a:t>يادآوري 1- </a:t>
            </a:r>
            <a:r>
              <a:rPr lang="fa-IR" dirty="0"/>
              <a:t>با توجه به اثرات سويي كه گاز كلر بر سيستم تنفسي شناگران بويژه شناگران خردسال دارد، در استخرهاي</a:t>
            </a:r>
          </a:p>
          <a:p>
            <a:pPr marL="0" indent="0">
              <a:buNone/>
            </a:pPr>
            <a:r>
              <a:rPr lang="fa-IR" dirty="0">
                <a:solidFill>
                  <a:srgbClr val="FF0000"/>
                </a:solidFill>
              </a:rPr>
              <a:t>سرپوشيده </a:t>
            </a:r>
            <a:r>
              <a:rPr lang="fa-IR" dirty="0"/>
              <a:t>بايد از تجهيزات </a:t>
            </a:r>
            <a:r>
              <a:rPr lang="fa-IR" dirty="0">
                <a:solidFill>
                  <a:srgbClr val="FF0000"/>
                </a:solidFill>
              </a:rPr>
              <a:t>مناسب تهويه </a:t>
            </a:r>
            <a:r>
              <a:rPr lang="fa-IR" dirty="0"/>
              <a:t>به منظور تخليه هواي داخل سالن كه حاوي مقادير زيادي گاز كلر متصاعد شده از</a:t>
            </a:r>
          </a:p>
          <a:p>
            <a:pPr marL="0" indent="0">
              <a:buNone/>
            </a:pPr>
            <a:r>
              <a:rPr lang="fa-IR" dirty="0"/>
              <a:t>آب استخر مي باشد، استفاده شود.</a:t>
            </a:r>
          </a:p>
          <a:p>
            <a:r>
              <a:rPr lang="fa-IR" dirty="0"/>
              <a:t>علاوه بر گاز كلر، مشتقات كلر نيز در گندزدايي آب مورد استفاده قرار مي گيرند. اين مشتقات عبارتنداز:</a:t>
            </a:r>
          </a:p>
          <a:p>
            <a:r>
              <a:rPr lang="fa-IR" dirty="0"/>
              <a:t>هيپوكلريت سديم و هيپوكلريت كلسيم</a:t>
            </a: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773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fa-IR" dirty="0"/>
              <a:t>با توجه به اهميت گندزدايي آب عموماً توصيه مي شود به طور همزمان </a:t>
            </a:r>
            <a:r>
              <a:rPr lang="fa-IR" dirty="0">
                <a:solidFill>
                  <a:srgbClr val="FF0000"/>
                </a:solidFill>
              </a:rPr>
              <a:t>2 واحد </a:t>
            </a:r>
            <a:r>
              <a:rPr lang="fa-IR" dirty="0"/>
              <a:t>كلرزني در </a:t>
            </a:r>
            <a:r>
              <a:rPr lang="fa-IR" dirty="0" smtClean="0"/>
              <a:t>سيستم گندزدايي </a:t>
            </a:r>
            <a:r>
              <a:rPr lang="fa-IR" dirty="0"/>
              <a:t>استخر تعبيه شود تا در </a:t>
            </a:r>
            <a:r>
              <a:rPr lang="fa-IR" dirty="0">
                <a:solidFill>
                  <a:srgbClr val="FF0000"/>
                </a:solidFill>
              </a:rPr>
              <a:t>صورت بروز اشكال </a:t>
            </a:r>
            <a:r>
              <a:rPr lang="fa-IR" dirty="0"/>
              <a:t>و نياز به تعمير يك واحد، واحد ديگر وارد </a:t>
            </a:r>
            <a:r>
              <a:rPr lang="fa-IR" dirty="0" smtClean="0"/>
              <a:t>سيستم شود</a:t>
            </a:r>
            <a:r>
              <a:rPr lang="fa-IR" dirty="0"/>
              <a:t>. مقدار كلرزني براي استخرهاي روباز نسبت به استخرهاي سرپوشيده، به علت متلاشي شدن كلر </a:t>
            </a:r>
            <a:r>
              <a:rPr lang="fa-IR" dirty="0" smtClean="0"/>
              <a:t>به وسيله </a:t>
            </a:r>
            <a:r>
              <a:rPr lang="fa-IR" dirty="0"/>
              <a:t>نور آفتاب و جريان هواي آزاد، 5 تا 10 بار بيشتر است.</a:t>
            </a:r>
          </a:p>
          <a:p>
            <a:r>
              <a:rPr lang="fa-IR" b="1" dirty="0">
                <a:solidFill>
                  <a:srgbClr val="FF0000"/>
                </a:solidFill>
              </a:rPr>
              <a:t>هشدار </a:t>
            </a:r>
            <a:r>
              <a:rPr lang="fa-IR" b="1" dirty="0"/>
              <a:t>- </a:t>
            </a:r>
            <a:r>
              <a:rPr lang="fa-IR" dirty="0"/>
              <a:t>گازكلر نه منفجر شونده است و نه قابل اشتعال اما بسيار سمي است و تنفس مستقيم آن فوق العاده خطرناك </a:t>
            </a:r>
            <a:r>
              <a:rPr lang="fa-IR" dirty="0" smtClean="0"/>
              <a:t>است.اين </a:t>
            </a:r>
            <a:r>
              <a:rPr lang="fa-IR" dirty="0"/>
              <a:t>گاز مانند اكسيژن مي تواند باعث احتراق برخي از اجسام شود.</a:t>
            </a:r>
          </a:p>
        </p:txBody>
      </p:sp>
    </p:spTree>
    <p:extLst>
      <p:ext uri="{BB962C8B-B14F-4D97-AF65-F5344CB8AC3E}">
        <p14:creationId xmlns:p14="http://schemas.microsoft.com/office/powerpoint/2010/main" val="34593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fa-IR" b="1" dirty="0"/>
              <a:t>يادآوري 2 - </a:t>
            </a:r>
            <a:r>
              <a:rPr lang="fa-IR" dirty="0"/>
              <a:t>استفاده از تركيبات كلردار با </a:t>
            </a:r>
            <a:r>
              <a:rPr lang="fa-IR" dirty="0">
                <a:solidFill>
                  <a:srgbClr val="FF0000"/>
                </a:solidFill>
              </a:rPr>
              <a:t>پايه اسيد سيانوريك </a:t>
            </a:r>
            <a:r>
              <a:rPr lang="fa-IR" dirty="0"/>
              <a:t>( و يا هر پايدار كننده ديگر كلر ) ممنوع مي باشد . </a:t>
            </a:r>
            <a:r>
              <a:rPr lang="fa-IR" dirty="0" smtClean="0"/>
              <a:t>استخرهايي كه </a:t>
            </a:r>
            <a:r>
              <a:rPr lang="fa-IR" dirty="0"/>
              <a:t>در آنها تركيبات سيانوري يافت شود و يا مشخص شود كه از اين تركيبات استفاده مي نمايند بايد فوراً پلمپ شده و </a:t>
            </a:r>
            <a:r>
              <a:rPr lang="fa-IR" dirty="0" smtClean="0"/>
              <a:t>تا زماني </a:t>
            </a:r>
            <a:r>
              <a:rPr lang="fa-IR" dirty="0"/>
              <a:t>كه اين تركيبات و اثرات آنها از محيط استخر زدوده نشود نبايد استخر </a:t>
            </a:r>
            <a:r>
              <a:rPr lang="fa-IR" dirty="0" smtClean="0"/>
              <a:t>مجدد راه اندازي شود</a:t>
            </a:r>
            <a:r>
              <a:rPr lang="fa-IR" dirty="0"/>
              <a:t>.</a:t>
            </a:r>
          </a:p>
          <a:p>
            <a:r>
              <a:rPr lang="fa-IR" b="1" dirty="0"/>
              <a:t>يادآوري 3 </a:t>
            </a:r>
            <a:r>
              <a:rPr lang="fa-IR" dirty="0"/>
              <a:t>- مشخصه فوق براي هر نوع استخر و براي هر كاربردي الزامي مي باشد</a:t>
            </a:r>
          </a:p>
        </p:txBody>
      </p:sp>
    </p:spTree>
    <p:extLst>
      <p:ext uri="{BB962C8B-B14F-4D97-AF65-F5344CB8AC3E}">
        <p14:creationId xmlns:p14="http://schemas.microsoft.com/office/powerpoint/2010/main" val="1829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44616"/>
          </a:xfrm>
        </p:spPr>
        <p:txBody>
          <a:bodyPr>
            <a:normAutofit fontScale="92500"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گاز كلر </a:t>
            </a:r>
            <a:r>
              <a:rPr lang="fa-IR" b="1" dirty="0" smtClean="0">
                <a:solidFill>
                  <a:srgbClr val="FF0000"/>
                </a:solidFill>
              </a:rPr>
              <a:t>:</a:t>
            </a:r>
            <a:r>
              <a:rPr lang="fa-IR" dirty="0" smtClean="0"/>
              <a:t>هنگامي كه از گاز كلر فشرده براي گندزدایی كردن آب استخر استفاده مي شود، موارد زير بايد رعايت گردد:</a:t>
            </a:r>
          </a:p>
          <a:p>
            <a:r>
              <a:rPr lang="fa-IR" b="1" dirty="0" smtClean="0"/>
              <a:t> </a:t>
            </a:r>
            <a:r>
              <a:rPr lang="fa-IR" b="1" dirty="0">
                <a:solidFill>
                  <a:srgbClr val="FF0000"/>
                </a:solidFill>
              </a:rPr>
              <a:t>محل قرار گيري </a:t>
            </a:r>
            <a:r>
              <a:rPr lang="fa-IR" b="1" dirty="0" smtClean="0">
                <a:solidFill>
                  <a:srgbClr val="FF0000"/>
                </a:solidFill>
              </a:rPr>
              <a:t>تجهيزات:</a:t>
            </a:r>
            <a:endParaRPr lang="fa-IR" b="1" dirty="0">
              <a:solidFill>
                <a:srgbClr val="FF0000"/>
              </a:solidFill>
            </a:endParaRPr>
          </a:p>
          <a:p>
            <a:r>
              <a:rPr lang="fa-IR" dirty="0"/>
              <a:t>اتاق تزريق گاز كلر بايد در محل مناسبي با </a:t>
            </a:r>
            <a:r>
              <a:rPr lang="fa-IR" dirty="0">
                <a:solidFill>
                  <a:srgbClr val="FF0000"/>
                </a:solidFill>
              </a:rPr>
              <a:t>فاصله لازم </a:t>
            </a:r>
            <a:r>
              <a:rPr lang="fa-IR" dirty="0"/>
              <a:t>از محوطه استخر مستقر </a:t>
            </a:r>
            <a:r>
              <a:rPr lang="fa-IR" dirty="0" smtClean="0"/>
              <a:t>گردد. </a:t>
            </a:r>
            <a:r>
              <a:rPr lang="fa-IR" dirty="0"/>
              <a:t>محل اين اتاق </a:t>
            </a:r>
            <a:r>
              <a:rPr lang="fa-IR" dirty="0" smtClean="0"/>
              <a:t>بايد در </a:t>
            </a:r>
            <a:r>
              <a:rPr lang="fa-IR" dirty="0">
                <a:solidFill>
                  <a:srgbClr val="FF0000"/>
                </a:solidFill>
              </a:rPr>
              <a:t>جهت حركت باد يا هواي متحرك </a:t>
            </a:r>
            <a:r>
              <a:rPr lang="fa-IR" dirty="0"/>
              <a:t>باشد (با اين فرض كه هواي متحرك به محوطه شناگران يا اتاق </a:t>
            </a:r>
            <a:r>
              <a:rPr lang="fa-IR" dirty="0" smtClean="0"/>
              <a:t>پرسنل منتقل </a:t>
            </a:r>
            <a:r>
              <a:rPr lang="fa-IR" dirty="0"/>
              <a:t>نشود ). محل انبار گاز كلر و محل نگه داري تجهيزات تزريق كلر بايد مجزا از هم باشد . اين اتاق </a:t>
            </a:r>
            <a:r>
              <a:rPr lang="fa-IR" dirty="0" smtClean="0"/>
              <a:t>ها بايد </a:t>
            </a:r>
            <a:r>
              <a:rPr lang="fa-IR" dirty="0"/>
              <a:t>در </a:t>
            </a:r>
            <a:r>
              <a:rPr lang="fa-IR" dirty="0">
                <a:solidFill>
                  <a:srgbClr val="FF0000"/>
                </a:solidFill>
              </a:rPr>
              <a:t>همان طبقه و يا طبقه بالا </a:t>
            </a:r>
            <a:r>
              <a:rPr lang="fa-IR" dirty="0"/>
              <a:t>باشد . قرار دادن گاز كلر و تجهيزات مربوطه در اتاق هاي زيرين </a:t>
            </a:r>
            <a:r>
              <a:rPr lang="fa-IR" dirty="0" smtClean="0"/>
              <a:t>استخر ممنوع </a:t>
            </a:r>
            <a:r>
              <a:rPr lang="fa-IR" dirty="0"/>
              <a:t>مي </a:t>
            </a:r>
            <a:r>
              <a:rPr lang="fa-IR" dirty="0" smtClean="0"/>
              <a:t>باشد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518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r>
              <a:rPr lang="fa-IR" b="1" dirty="0" smtClean="0">
                <a:solidFill>
                  <a:srgbClr val="FF0000"/>
                </a:solidFill>
              </a:rPr>
              <a:t>تهويه:</a:t>
            </a:r>
            <a:endParaRPr lang="fa-IR" b="1" dirty="0">
              <a:solidFill>
                <a:srgbClr val="FF0000"/>
              </a:solidFill>
            </a:endParaRPr>
          </a:p>
          <a:p>
            <a:r>
              <a:rPr lang="fa-IR" dirty="0"/>
              <a:t>اتاق نگه داري گاز كلر بايد داراي يك هوا</a:t>
            </a:r>
            <a:r>
              <a:rPr lang="fa-IR" dirty="0">
                <a:solidFill>
                  <a:srgbClr val="FF0000"/>
                </a:solidFill>
              </a:rPr>
              <a:t>كش تهويه </a:t>
            </a:r>
            <a:r>
              <a:rPr lang="fa-IR" dirty="0"/>
              <a:t>به </a:t>
            </a:r>
            <a:r>
              <a:rPr lang="fa-IR" dirty="0" smtClean="0"/>
              <a:t>انضمام </a:t>
            </a:r>
            <a:r>
              <a:rPr lang="fa-IR" dirty="0">
                <a:solidFill>
                  <a:srgbClr val="FF0000"/>
                </a:solidFill>
              </a:rPr>
              <a:t>كانال انتقال هوا از كف اتاق </a:t>
            </a:r>
            <a:r>
              <a:rPr lang="fa-IR" dirty="0"/>
              <a:t>باشد كه </a:t>
            </a:r>
            <a:r>
              <a:rPr lang="fa-IR" dirty="0" smtClean="0"/>
              <a:t>هوا را </a:t>
            </a:r>
            <a:r>
              <a:rPr lang="fa-IR" dirty="0"/>
              <a:t>به نقطه امني در خارج از محوطه تخليه نمايد . يك </a:t>
            </a:r>
            <a:r>
              <a:rPr lang="fa-IR" dirty="0">
                <a:solidFill>
                  <a:srgbClr val="FF0000"/>
                </a:solidFill>
              </a:rPr>
              <a:t>هواكش نيز بايد در نزديكي سقف تعبيه </a:t>
            </a:r>
            <a:r>
              <a:rPr lang="fa-IR" dirty="0"/>
              <a:t>شود . </a:t>
            </a:r>
            <a:r>
              <a:rPr lang="fa-IR" dirty="0" smtClean="0"/>
              <a:t>هواكش تهويه </a:t>
            </a:r>
            <a:r>
              <a:rPr lang="fa-IR" dirty="0"/>
              <a:t>بايد به ازاء </a:t>
            </a:r>
            <a:r>
              <a:rPr lang="fa-IR" dirty="0">
                <a:solidFill>
                  <a:srgbClr val="FF0000"/>
                </a:solidFill>
              </a:rPr>
              <a:t>هر يك دقيقه يكبار هواي اتاق</a:t>
            </a:r>
            <a:r>
              <a:rPr lang="fa-IR" dirty="0"/>
              <a:t> را تعويض نمايد . همچنين بايد يك هواكش اضافي در </a:t>
            </a:r>
            <a:r>
              <a:rPr lang="fa-IR" dirty="0" smtClean="0"/>
              <a:t>محل نگه </a:t>
            </a:r>
            <a:r>
              <a:rPr lang="fa-IR" dirty="0"/>
              <a:t>داري سيلندر هاي گاز كلر كار گذاشته شود.</a:t>
            </a:r>
          </a:p>
          <a:p>
            <a:r>
              <a:rPr lang="fa-IR" b="1" dirty="0"/>
              <a:t>يادآوري - </a:t>
            </a:r>
            <a:r>
              <a:rPr lang="fa-IR" dirty="0"/>
              <a:t>كليد هواكش بايد در محلي </a:t>
            </a:r>
            <a:r>
              <a:rPr lang="fa-IR" dirty="0">
                <a:solidFill>
                  <a:srgbClr val="FF0000"/>
                </a:solidFill>
              </a:rPr>
              <a:t>خارج </a:t>
            </a:r>
            <a:r>
              <a:rPr lang="fa-IR" dirty="0"/>
              <a:t>از محل نگه داري سيلندرهاي گاز كلر نيز كارگذاشته شود تا در موقع </a:t>
            </a:r>
            <a:r>
              <a:rPr lang="fa-IR" dirty="0" smtClean="0"/>
              <a:t>بروزحادثه </a:t>
            </a:r>
            <a:r>
              <a:rPr lang="fa-IR" dirty="0"/>
              <a:t>بتوان هواي محل نگه داري سيلندرها را بدون ورود به محوطه آن تخليه نمود</a:t>
            </a:r>
          </a:p>
        </p:txBody>
      </p:sp>
    </p:spTree>
    <p:extLst>
      <p:ext uri="{BB962C8B-B14F-4D97-AF65-F5344CB8AC3E}">
        <p14:creationId xmlns:p14="http://schemas.microsoft.com/office/powerpoint/2010/main" val="425660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درب اتاق نگه داري گاز </a:t>
            </a:r>
            <a:r>
              <a:rPr lang="fa-IR" b="1" dirty="0" smtClean="0">
                <a:solidFill>
                  <a:srgbClr val="FF0000"/>
                </a:solidFill>
              </a:rPr>
              <a:t>كلر:</a:t>
            </a:r>
            <a:endParaRPr lang="fa-IR" b="1" dirty="0">
              <a:solidFill>
                <a:srgbClr val="FF0000"/>
              </a:solidFill>
            </a:endParaRPr>
          </a:p>
          <a:p>
            <a:r>
              <a:rPr lang="fa-IR" dirty="0"/>
              <a:t>درب اتاق نگه داري گاز كلر نبايد به سمت محوطه استخر شنا باز شود . درب بايد به طور مستقيم </a:t>
            </a:r>
            <a:r>
              <a:rPr lang="fa-IR" dirty="0" smtClean="0"/>
              <a:t>به سمت </a:t>
            </a:r>
            <a:r>
              <a:rPr lang="fa-IR" dirty="0"/>
              <a:t>خارج از ساختمان استخر باز شود . درب اتاق بايد داراي يك شيشه نشكن جهت بازرسي اتاق </a:t>
            </a:r>
            <a:r>
              <a:rPr lang="fa-IR" dirty="0" smtClean="0"/>
              <a:t>وهمچنين </a:t>
            </a:r>
            <a:r>
              <a:rPr lang="fa-IR" dirty="0"/>
              <a:t>داراي دستگاه اعلام خطر خودكار جهت تشخيص و اعلام نشت گاز كلر باشد و بايد قادر باشد </a:t>
            </a:r>
            <a:r>
              <a:rPr lang="fa-IR" dirty="0" smtClean="0"/>
              <a:t>به هواكش </a:t>
            </a:r>
            <a:r>
              <a:rPr lang="fa-IR" dirty="0"/>
              <a:t>اضافي بند قبل دستور راه اندازي دهد.</a:t>
            </a:r>
          </a:p>
        </p:txBody>
      </p:sp>
    </p:spTree>
    <p:extLst>
      <p:ext uri="{BB962C8B-B14F-4D97-AF65-F5344CB8AC3E}">
        <p14:creationId xmlns:p14="http://schemas.microsoft.com/office/powerpoint/2010/main" val="2781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سيلندرهاي گاز </a:t>
            </a:r>
            <a:r>
              <a:rPr lang="fa-IR" b="1" dirty="0" smtClean="0">
                <a:solidFill>
                  <a:srgbClr val="FF0000"/>
                </a:solidFill>
              </a:rPr>
              <a:t>كلر:</a:t>
            </a:r>
            <a:endParaRPr lang="fa-IR" b="1" dirty="0">
              <a:solidFill>
                <a:srgbClr val="FF0000"/>
              </a:solidFill>
            </a:endParaRPr>
          </a:p>
          <a:p>
            <a:r>
              <a:rPr lang="fa-IR" dirty="0"/>
              <a:t>تمامي سيلندرهاي گاز كلر بايد به طور محكم در جاي خود قرار داده شده باشند . سيلندرهايي كه در </a:t>
            </a:r>
            <a:r>
              <a:rPr lang="fa-IR" dirty="0" smtClean="0"/>
              <a:t>حال استفاده </a:t>
            </a:r>
            <a:r>
              <a:rPr lang="fa-IR" dirty="0"/>
              <a:t>مي باشند بايد بر روي يك ترازو باشند كه با دقت حداقل 200 گرم قادر به نشان دادن وزن باشد .</a:t>
            </a:r>
          </a:p>
          <a:p>
            <a:r>
              <a:rPr lang="fa-IR" dirty="0"/>
              <a:t>محل قرار گيري سيلندر هاي گاز كلر بايد داراي شرايطي باشد كه سيلندر ها در معرض نور خورشيد </a:t>
            </a:r>
            <a:r>
              <a:rPr lang="fa-IR" dirty="0" smtClean="0"/>
              <a:t>قرارنگيرند</a:t>
            </a:r>
            <a:r>
              <a:rPr lang="fa-IR" dirty="0"/>
              <a:t>. همچنين در نزديكي سيلندر ها نبايد لوله و يا مناطق داغ وجود داشته </a:t>
            </a:r>
            <a:r>
              <a:rPr lang="fa-IR" dirty="0" smtClean="0"/>
              <a:t>باشد</a:t>
            </a:r>
            <a:r>
              <a:rPr lang="fa-IR" dirty="0"/>
              <a:t>. محل نگه </a:t>
            </a:r>
            <a:r>
              <a:rPr lang="fa-IR" dirty="0" smtClean="0"/>
              <a:t>داري سيلندرها </a:t>
            </a:r>
            <a:r>
              <a:rPr lang="fa-IR" dirty="0"/>
              <a:t>بايد غير قابل دسترس توسط عموم افراد ، بويژه شناگران و افراد استفاده كننده از امكانات </a:t>
            </a:r>
            <a:r>
              <a:rPr lang="fa-IR" dirty="0" smtClean="0"/>
              <a:t>استخرباشد</a:t>
            </a:r>
            <a:r>
              <a:rPr lang="fa-I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50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b="1" dirty="0" smtClean="0">
                <a:solidFill>
                  <a:srgbClr val="FF0000"/>
                </a:solidFill>
              </a:rPr>
              <a:t>محل </a:t>
            </a:r>
            <a:r>
              <a:rPr lang="fa-IR" b="1" dirty="0">
                <a:solidFill>
                  <a:srgbClr val="FF0000"/>
                </a:solidFill>
              </a:rPr>
              <a:t>تزريق </a:t>
            </a:r>
            <a:r>
              <a:rPr lang="fa-IR" b="1" dirty="0" smtClean="0">
                <a:solidFill>
                  <a:srgbClr val="FF0000"/>
                </a:solidFill>
              </a:rPr>
              <a:t>كلر:</a:t>
            </a:r>
            <a:endParaRPr lang="fa-IR" b="1" dirty="0">
              <a:solidFill>
                <a:srgbClr val="FF0000"/>
              </a:solidFill>
            </a:endParaRPr>
          </a:p>
          <a:p>
            <a:r>
              <a:rPr lang="fa-IR" dirty="0"/>
              <a:t>عمل مخلوط شدن كلر و آب استخر بايد در همان اتاق نگه داري گاز كلر انجام گيرد، مگر اينكه از </a:t>
            </a:r>
            <a:r>
              <a:rPr lang="fa-IR" dirty="0" smtClean="0"/>
              <a:t>روش تزريق </a:t>
            </a:r>
            <a:r>
              <a:rPr lang="fa-IR" dirty="0"/>
              <a:t>كلر نوع خلائي استفاده شود.</a:t>
            </a:r>
          </a:p>
          <a:p>
            <a:r>
              <a:rPr lang="fa-IR" b="1" dirty="0" smtClean="0">
                <a:solidFill>
                  <a:srgbClr val="FF0000"/>
                </a:solidFill>
              </a:rPr>
              <a:t>برگشت جريان:</a:t>
            </a:r>
            <a:endParaRPr lang="fa-IR" b="1" dirty="0">
              <a:solidFill>
                <a:srgbClr val="FF0000"/>
              </a:solidFill>
            </a:endParaRPr>
          </a:p>
          <a:p>
            <a:r>
              <a:rPr lang="fa-IR" dirty="0"/>
              <a:t>دستگاه تزريق كلر بايد به روشي طراحي و ساخته شود كه به هيچ وجه امكان بازگشت آب يا رطوبت </a:t>
            </a:r>
            <a:r>
              <a:rPr lang="fa-IR" dirty="0" smtClean="0"/>
              <a:t>به داخل </a:t>
            </a:r>
            <a:r>
              <a:rPr lang="fa-IR" dirty="0"/>
              <a:t>سيلندر گاز كلر وجود نداشته باشد.</a:t>
            </a:r>
          </a:p>
        </p:txBody>
      </p:sp>
    </p:spTree>
    <p:extLst>
      <p:ext uri="{BB962C8B-B14F-4D97-AF65-F5344CB8AC3E}">
        <p14:creationId xmlns:p14="http://schemas.microsoft.com/office/powerpoint/2010/main" val="324302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fa-IR" b="1" dirty="0">
                <a:solidFill>
                  <a:srgbClr val="FF0000"/>
                </a:solidFill>
              </a:rPr>
              <a:t>اهمیت بهداشتی آب استخرهای شنا</a:t>
            </a:r>
          </a:p>
          <a:p>
            <a:r>
              <a:rPr lang="fa-IR" dirty="0"/>
              <a:t>آب استخرهاي شنا اگر چه به مصرف شرب نمي رسد، اما </a:t>
            </a:r>
            <a:r>
              <a:rPr lang="fa-IR" dirty="0">
                <a:solidFill>
                  <a:srgbClr val="FF0000"/>
                </a:solidFill>
              </a:rPr>
              <a:t>به لحاظ كيفيت بايد بسيار شبيه به </a:t>
            </a:r>
            <a:r>
              <a:rPr lang="fa-IR" dirty="0" smtClean="0">
                <a:solidFill>
                  <a:srgbClr val="FF0000"/>
                </a:solidFill>
              </a:rPr>
              <a:t>استاندارد آب </a:t>
            </a:r>
            <a:r>
              <a:rPr lang="fa-IR" dirty="0">
                <a:solidFill>
                  <a:srgbClr val="FF0000"/>
                </a:solidFill>
              </a:rPr>
              <a:t>آشاميدني باشد </a:t>
            </a:r>
            <a:r>
              <a:rPr lang="fa-IR" dirty="0"/>
              <a:t>چرا كه در صورت آلوده بودن و تماس با بدن انسان و يا خورده شدن اتفاقي آن </a:t>
            </a:r>
            <a:r>
              <a:rPr lang="fa-IR" dirty="0" smtClean="0"/>
              <a:t>موجب انتقال </a:t>
            </a:r>
            <a:r>
              <a:rPr lang="fa-IR" dirty="0"/>
              <a:t>بيماري به انسان مي شود و خصوصاً در مواردي كه آب داراي باقيمانده مواد گندزداي فعال مانند </a:t>
            </a:r>
            <a:r>
              <a:rPr lang="fa-IR" dirty="0" smtClean="0"/>
              <a:t>كلربه </a:t>
            </a:r>
            <a:r>
              <a:rPr lang="fa-IR" dirty="0"/>
              <a:t>مقدار كافي نيست، باعث ايجاد بيماري مي شود.</a:t>
            </a:r>
          </a:p>
        </p:txBody>
      </p:sp>
    </p:spTree>
    <p:extLst>
      <p:ext uri="{BB962C8B-B14F-4D97-AF65-F5344CB8AC3E}">
        <p14:creationId xmlns:p14="http://schemas.microsoft.com/office/powerpoint/2010/main" val="22531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شرايط تزريق</a:t>
            </a:r>
          </a:p>
          <a:p>
            <a:r>
              <a:rPr lang="fa-IR" dirty="0"/>
              <a:t>تزريق گاز كلر به هيچ وجه نبايد خارج از عملكرد نرمال دستگاه انجام شود.</a:t>
            </a:r>
          </a:p>
          <a:p>
            <a:r>
              <a:rPr lang="fa-IR" b="1" dirty="0"/>
              <a:t>8-1-7-2-9 </a:t>
            </a:r>
            <a:r>
              <a:rPr lang="fa-IR" b="1" dirty="0">
                <a:solidFill>
                  <a:srgbClr val="FF0000"/>
                </a:solidFill>
              </a:rPr>
              <a:t>دستگاه تنفس</a:t>
            </a:r>
          </a:p>
          <a:p>
            <a:r>
              <a:rPr lang="fa-IR" dirty="0"/>
              <a:t>يك دستگاه تنفس با الزامات و تاييديه هاي ارگان ذيصلاح بايد در محل وجود داشته باشد . دستگاه </a:t>
            </a:r>
            <a:r>
              <a:rPr lang="fa-IR" dirty="0" smtClean="0"/>
              <a:t>تنفس بايد </a:t>
            </a:r>
            <a:r>
              <a:rPr lang="fa-IR" dirty="0"/>
              <a:t>در يك كابينت مجزا و خارج از اتاق نگه داري گاز كلر قرار داده شود.</a:t>
            </a:r>
          </a:p>
          <a:p>
            <a:r>
              <a:rPr lang="fa-IR" b="1" dirty="0"/>
              <a:t>9-1-7-2-9 </a:t>
            </a:r>
            <a:r>
              <a:rPr lang="fa-IR" b="1" dirty="0">
                <a:solidFill>
                  <a:srgbClr val="FF0000"/>
                </a:solidFill>
              </a:rPr>
              <a:t>شناسايي نشتي</a:t>
            </a:r>
          </a:p>
          <a:p>
            <a:r>
              <a:rPr lang="fa-IR" dirty="0"/>
              <a:t>يك ظرف آمونياك براي تشخيص نشتي بايد در محل نگه داري گاز كلر وجود داشته باشد.</a:t>
            </a:r>
          </a:p>
        </p:txBody>
      </p:sp>
    </p:spTree>
    <p:extLst>
      <p:ext uri="{BB962C8B-B14F-4D97-AF65-F5344CB8AC3E}">
        <p14:creationId xmlns:p14="http://schemas.microsoft.com/office/powerpoint/2010/main" val="246783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علايم هشدار </a:t>
            </a:r>
            <a:r>
              <a:rPr lang="fa-IR" b="1" dirty="0" smtClean="0">
                <a:solidFill>
                  <a:srgbClr val="FF0000"/>
                </a:solidFill>
              </a:rPr>
              <a:t>دهنده:</a:t>
            </a:r>
            <a:endParaRPr lang="fa-IR" b="1" dirty="0">
              <a:solidFill>
                <a:srgbClr val="FF0000"/>
              </a:solidFill>
            </a:endParaRPr>
          </a:p>
          <a:p>
            <a:r>
              <a:rPr lang="fa-IR" dirty="0"/>
              <a:t>علايم هشدار دهنده لازم در خصوص نحوه استفاده از تجهيزات و نكات ايمني بايد در محل نگه </a:t>
            </a:r>
            <a:r>
              <a:rPr lang="fa-IR" dirty="0" smtClean="0"/>
              <a:t>داري سيلندرهاي </a:t>
            </a:r>
            <a:r>
              <a:rPr lang="fa-IR" dirty="0"/>
              <a:t>گاز كلر نصب گردد.</a:t>
            </a:r>
          </a:p>
          <a:p>
            <a:r>
              <a:rPr lang="fa-IR" b="1" dirty="0" smtClean="0">
                <a:solidFill>
                  <a:srgbClr val="FF0000"/>
                </a:solidFill>
              </a:rPr>
              <a:t>دستورالعمل ها:</a:t>
            </a:r>
            <a:endParaRPr lang="fa-IR" b="1" dirty="0">
              <a:solidFill>
                <a:srgbClr val="FF0000"/>
              </a:solidFill>
            </a:endParaRPr>
          </a:p>
          <a:p>
            <a:r>
              <a:rPr lang="fa-IR" dirty="0"/>
              <a:t>دستورالعمل هاي نحوه استفاده و نيز شيوه عملكرد در صورت بروز حادثه بايد در محل وجود داشته باشد.</a:t>
            </a:r>
          </a:p>
        </p:txBody>
      </p:sp>
    </p:spTree>
    <p:extLst>
      <p:ext uri="{BB962C8B-B14F-4D97-AF65-F5344CB8AC3E}">
        <p14:creationId xmlns:p14="http://schemas.microsoft.com/office/powerpoint/2010/main" val="6813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هنگامیكه </a:t>
            </a:r>
            <a:r>
              <a:rPr lang="fa-IR" dirty="0"/>
              <a:t>از روش تزريق</a:t>
            </a:r>
            <a:r>
              <a:rPr lang="fa-IR" dirty="0">
                <a:solidFill>
                  <a:srgbClr val="FF0000"/>
                </a:solidFill>
              </a:rPr>
              <a:t> هيپوكلريت </a:t>
            </a:r>
            <a:r>
              <a:rPr lang="fa-IR" dirty="0"/>
              <a:t>استفاده مي شود، الزامات ذيل بايد مد نظر قرار بگيرد:</a:t>
            </a:r>
          </a:p>
          <a:p>
            <a:r>
              <a:rPr lang="fa-IR" dirty="0"/>
              <a:t>-1 در اين روش، تزريق </a:t>
            </a:r>
            <a:r>
              <a:rPr lang="fa-IR" dirty="0" smtClean="0"/>
              <a:t>هيپوكلريت </a:t>
            </a:r>
            <a:r>
              <a:rPr lang="fa-IR" dirty="0">
                <a:solidFill>
                  <a:srgbClr val="FF0000"/>
                </a:solidFill>
              </a:rPr>
              <a:t>بايد بدون وقفه و تحت هر شرايط فشاري سيستم گردش آب و </a:t>
            </a:r>
            <a:r>
              <a:rPr lang="fa-IR" dirty="0" smtClean="0">
                <a:solidFill>
                  <a:srgbClr val="FF0000"/>
                </a:solidFill>
              </a:rPr>
              <a:t>بدون قطع </a:t>
            </a:r>
            <a:r>
              <a:rPr lang="fa-IR" dirty="0">
                <a:solidFill>
                  <a:srgbClr val="FF0000"/>
                </a:solidFill>
              </a:rPr>
              <a:t>پمپ مكشي </a:t>
            </a:r>
            <a:r>
              <a:rPr lang="fa-IR" dirty="0"/>
              <a:t>گردش آب انجام گيرد.</a:t>
            </a:r>
          </a:p>
          <a:p>
            <a:r>
              <a:rPr lang="fa-IR" dirty="0"/>
              <a:t>-2 در صورتي كه از محلول </a:t>
            </a:r>
            <a:r>
              <a:rPr lang="fa-IR" dirty="0" smtClean="0"/>
              <a:t>هيپوكلريت </a:t>
            </a:r>
            <a:r>
              <a:rPr lang="fa-IR" dirty="0"/>
              <a:t>سديم براي عمل </a:t>
            </a:r>
            <a:r>
              <a:rPr lang="fa-IR" dirty="0" smtClean="0"/>
              <a:t>گندزدایی </a:t>
            </a:r>
            <a:r>
              <a:rPr lang="fa-IR" dirty="0"/>
              <a:t>كردن استفاده گردد بايد از </a:t>
            </a:r>
            <a:r>
              <a:rPr lang="fa-IR" dirty="0">
                <a:solidFill>
                  <a:srgbClr val="FF0000"/>
                </a:solidFill>
              </a:rPr>
              <a:t>2 </a:t>
            </a:r>
            <a:r>
              <a:rPr lang="fa-IR" dirty="0" smtClean="0">
                <a:solidFill>
                  <a:srgbClr val="FF0000"/>
                </a:solidFill>
              </a:rPr>
              <a:t>تانكرذخيره </a:t>
            </a:r>
            <a:r>
              <a:rPr lang="fa-IR" dirty="0"/>
              <a:t>محلول به نحوي كه هر كدام حداقل مقدار ذخيره يك روز را داشته باشند، اس تفاده شود . از آنجايي </a:t>
            </a:r>
            <a:r>
              <a:rPr lang="fa-IR" dirty="0" smtClean="0"/>
              <a:t>كه </a:t>
            </a:r>
            <a:r>
              <a:rPr lang="fa-IR" dirty="0" smtClean="0">
                <a:solidFill>
                  <a:srgbClr val="FF0000"/>
                </a:solidFill>
              </a:rPr>
              <a:t>هيپوكلريت </a:t>
            </a:r>
            <a:r>
              <a:rPr lang="fa-IR" dirty="0">
                <a:solidFill>
                  <a:srgbClr val="FF0000"/>
                </a:solidFill>
              </a:rPr>
              <a:t>سديم به آساني تجزيه شده و اثرش</a:t>
            </a:r>
            <a:r>
              <a:rPr lang="fa-IR" dirty="0"/>
              <a:t> را از دست مي دهد بايد در جاي </a:t>
            </a:r>
            <a:r>
              <a:rPr lang="fa-IR" dirty="0">
                <a:solidFill>
                  <a:srgbClr val="FF0000"/>
                </a:solidFill>
              </a:rPr>
              <a:t>تاريك و خنك </a:t>
            </a:r>
            <a:r>
              <a:rPr lang="fa-IR" dirty="0"/>
              <a:t>نگه </a:t>
            </a:r>
            <a:r>
              <a:rPr lang="fa-IR" dirty="0" smtClean="0"/>
              <a:t>داري شود</a:t>
            </a:r>
            <a:r>
              <a:rPr lang="fa-IR" dirty="0"/>
              <a:t>. تمامي ظروف نگه داري اين ماده شيميايي بايد به وضوح داراي </a:t>
            </a:r>
            <a:r>
              <a:rPr lang="fa-IR" dirty="0">
                <a:solidFill>
                  <a:srgbClr val="FF0000"/>
                </a:solidFill>
              </a:rPr>
              <a:t>برچسب </a:t>
            </a:r>
            <a:r>
              <a:rPr lang="fa-IR" dirty="0"/>
              <a:t>نشان دهنده محتواي </a:t>
            </a:r>
            <a:r>
              <a:rPr lang="fa-IR" dirty="0" smtClean="0"/>
              <a:t>آنها باشند</a:t>
            </a:r>
            <a:r>
              <a:rPr lang="fa-I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35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fa-IR" dirty="0"/>
              <a:t>زماني كه از </a:t>
            </a:r>
            <a:r>
              <a:rPr lang="fa-IR" dirty="0">
                <a:solidFill>
                  <a:srgbClr val="FF0000"/>
                </a:solidFill>
              </a:rPr>
              <a:t>هيپوكلريت كلسيم </a:t>
            </a:r>
            <a:r>
              <a:rPr lang="fa-IR" dirty="0"/>
              <a:t>جهت گندزدايي آب استخر استفاده مي شود، مراقبت هاي ويژه اي </a:t>
            </a:r>
            <a:r>
              <a:rPr lang="fa-IR" dirty="0" smtClean="0"/>
              <a:t>بايد جهت </a:t>
            </a:r>
            <a:r>
              <a:rPr lang="fa-IR" dirty="0">
                <a:solidFill>
                  <a:srgbClr val="FF0000"/>
                </a:solidFill>
              </a:rPr>
              <a:t>جابجايي </a:t>
            </a:r>
            <a:r>
              <a:rPr lang="fa-IR" dirty="0"/>
              <a:t>و </a:t>
            </a:r>
            <a:r>
              <a:rPr lang="fa-IR" dirty="0">
                <a:solidFill>
                  <a:srgbClr val="FF0000"/>
                </a:solidFill>
              </a:rPr>
              <a:t>اختلاط مواد شيميايي </a:t>
            </a:r>
            <a:r>
              <a:rPr lang="fa-IR" dirty="0"/>
              <a:t>بكارگرفته شود تا از احتمال بروز آتش و يا خطر انفجار </a:t>
            </a:r>
            <a:r>
              <a:rPr lang="fa-IR" dirty="0" smtClean="0"/>
              <a:t>اجتناب گردد</a:t>
            </a:r>
            <a:r>
              <a:rPr lang="fa-IR" dirty="0"/>
              <a:t>. براي </a:t>
            </a:r>
            <a:r>
              <a:rPr lang="fa-IR" dirty="0">
                <a:solidFill>
                  <a:srgbClr val="FF0000"/>
                </a:solidFill>
              </a:rPr>
              <a:t>نگه داري </a:t>
            </a:r>
            <a:r>
              <a:rPr lang="fa-IR" dirty="0"/>
              <a:t>مخازن هيپوكلريت كلسيم بايد از محلي استفاده شود كه </a:t>
            </a:r>
            <a:r>
              <a:rPr lang="fa-IR" dirty="0">
                <a:solidFill>
                  <a:srgbClr val="FF0000"/>
                </a:solidFill>
              </a:rPr>
              <a:t>كاملاً خشك و بالاتر از </a:t>
            </a:r>
            <a:r>
              <a:rPr lang="fa-IR" dirty="0" smtClean="0">
                <a:solidFill>
                  <a:srgbClr val="FF0000"/>
                </a:solidFill>
              </a:rPr>
              <a:t>سطح زمين</a:t>
            </a:r>
            <a:r>
              <a:rPr lang="fa-IR" dirty="0" smtClean="0"/>
              <a:t> </a:t>
            </a:r>
            <a:r>
              <a:rPr lang="fa-IR" dirty="0"/>
              <a:t>باشد. همواره بايد از مواد پاكيزه و خالص استفاده شود. ضمن اينكه در اختلاط ميان </a:t>
            </a:r>
            <a:r>
              <a:rPr lang="fa-IR" dirty="0" smtClean="0"/>
              <a:t>مواد شيميايي </a:t>
            </a:r>
            <a:r>
              <a:rPr lang="fa-IR" dirty="0" smtClean="0">
                <a:solidFill>
                  <a:srgbClr val="FF0000"/>
                </a:solidFill>
              </a:rPr>
              <a:t>و</a:t>
            </a:r>
            <a:r>
              <a:rPr lang="fa-IR" dirty="0">
                <a:solidFill>
                  <a:srgbClr val="FF0000"/>
                </a:solidFill>
              </a:rPr>
              <a:t>بايد مواد شيميايي را داخل آب </a:t>
            </a:r>
            <a:r>
              <a:rPr lang="fa-IR" dirty="0"/>
              <a:t>ريخت، از </a:t>
            </a:r>
            <a:r>
              <a:rPr lang="fa-IR" dirty="0">
                <a:solidFill>
                  <a:srgbClr val="FF0000"/>
                </a:solidFill>
              </a:rPr>
              <a:t>ريختن آب داخل مواد شيميايي ب</a:t>
            </a:r>
            <a:r>
              <a:rPr lang="fa-IR" dirty="0"/>
              <a:t>ايد جداً خودداري نمود.</a:t>
            </a:r>
          </a:p>
          <a:p>
            <a:r>
              <a:rPr lang="fa-IR" dirty="0"/>
              <a:t>دستورالعمل هاي بكار گيري تجهيزات و مواد شيميايي كه </a:t>
            </a:r>
            <a:r>
              <a:rPr lang="fa-IR" dirty="0" smtClean="0"/>
              <a:t>توسط سازنده </a:t>
            </a:r>
            <a:r>
              <a:rPr lang="fa-IR" dirty="0"/>
              <a:t>دستگاه </a:t>
            </a:r>
            <a:r>
              <a:rPr lang="fa-IR" dirty="0" smtClean="0"/>
              <a:t>ارايه </a:t>
            </a:r>
            <a:r>
              <a:rPr lang="fa-IR" dirty="0"/>
              <a:t>مي شود بايد به </a:t>
            </a:r>
            <a:r>
              <a:rPr lang="fa-IR" dirty="0" smtClean="0"/>
              <a:t>طوردقيق </a:t>
            </a:r>
            <a:r>
              <a:rPr lang="fa-IR" dirty="0"/>
              <a:t>رعايت گرديده و فقط توسط افراد آموزش ديده بكار گرفته شود</a:t>
            </a: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1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ازن </a:t>
            </a:r>
            <a:endParaRPr lang="fa-I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a-IR" b="1" dirty="0" smtClean="0">
              <a:solidFill>
                <a:srgbClr val="FF0000"/>
              </a:solidFill>
            </a:endParaRPr>
          </a:p>
          <a:p>
            <a:r>
              <a:rPr lang="fa-IR" dirty="0" smtClean="0">
                <a:solidFill>
                  <a:srgbClr val="FF0000"/>
                </a:solidFill>
              </a:rPr>
              <a:t>استفاده </a:t>
            </a:r>
            <a:r>
              <a:rPr lang="fa-IR" dirty="0">
                <a:solidFill>
                  <a:srgbClr val="FF0000"/>
                </a:solidFill>
              </a:rPr>
              <a:t>از روش </a:t>
            </a:r>
            <a:r>
              <a:rPr lang="fa-IR" dirty="0" smtClean="0">
                <a:solidFill>
                  <a:srgbClr val="FF0000"/>
                </a:solidFill>
              </a:rPr>
              <a:t>تزريق </a:t>
            </a:r>
            <a:r>
              <a:rPr lang="fa-IR" dirty="0">
                <a:solidFill>
                  <a:srgbClr val="FF0000"/>
                </a:solidFill>
              </a:rPr>
              <a:t>ازن تنها زماني مورد تاييد است كه به عنوان يك مكمل براي روشهاي </a:t>
            </a:r>
            <a:r>
              <a:rPr lang="fa-IR" dirty="0" smtClean="0">
                <a:solidFill>
                  <a:srgbClr val="FF0000"/>
                </a:solidFill>
              </a:rPr>
              <a:t>گندزدایی</a:t>
            </a:r>
            <a:r>
              <a:rPr lang="fa-IR" dirty="0">
                <a:solidFill>
                  <a:srgbClr val="FF0000"/>
                </a:solidFill>
              </a:rPr>
              <a:t> </a:t>
            </a:r>
            <a:r>
              <a:rPr lang="fa-IR" dirty="0" smtClean="0">
                <a:solidFill>
                  <a:srgbClr val="FF0000"/>
                </a:solidFill>
              </a:rPr>
              <a:t>كردن </a:t>
            </a:r>
            <a:r>
              <a:rPr lang="fa-IR" dirty="0">
                <a:solidFill>
                  <a:srgbClr val="FF0000"/>
                </a:solidFill>
              </a:rPr>
              <a:t>با كلر يا </a:t>
            </a:r>
            <a:r>
              <a:rPr lang="fa-IR" dirty="0" smtClean="0">
                <a:solidFill>
                  <a:srgbClr val="FF0000"/>
                </a:solidFill>
              </a:rPr>
              <a:t>برم </a:t>
            </a:r>
            <a:r>
              <a:rPr lang="fa-IR" dirty="0">
                <a:solidFill>
                  <a:srgbClr val="FF0000"/>
                </a:solidFill>
              </a:rPr>
              <a:t>مورد استفاده </a:t>
            </a:r>
            <a:r>
              <a:rPr lang="fa-IR" dirty="0"/>
              <a:t>قرار گيرد . زماني كه از اين روش </a:t>
            </a:r>
            <a:r>
              <a:rPr lang="fa-IR" dirty="0" smtClean="0"/>
              <a:t>نيز </a:t>
            </a:r>
            <a:r>
              <a:rPr lang="fa-IR" dirty="0"/>
              <a:t>بهره گرفته شود بايد الزامات و </a:t>
            </a:r>
            <a:r>
              <a:rPr lang="fa-IR" dirty="0" smtClean="0"/>
              <a:t>قوانين لازم </a:t>
            </a:r>
            <a:r>
              <a:rPr lang="fa-IR" dirty="0"/>
              <a:t>رعايت </a:t>
            </a:r>
            <a:r>
              <a:rPr lang="fa-IR" dirty="0" smtClean="0"/>
              <a:t>گردد</a:t>
            </a:r>
            <a:r>
              <a:rPr lang="fa-I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302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1026" name="Picture 2" descr="C:\Users\esmailzad.EAZPHCD\Desktop\D!455288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553" y="188640"/>
            <a:ext cx="477259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8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گردش آب در استخر</a:t>
            </a:r>
          </a:p>
          <a:p>
            <a:r>
              <a:rPr lang="fa-IR" b="1" dirty="0"/>
              <a:t>1-10 كليات</a:t>
            </a:r>
          </a:p>
          <a:p>
            <a:r>
              <a:rPr lang="fa-IR" dirty="0"/>
              <a:t>هدف از طراحي و ساخت سيستم گردش آب در استخر اين است كه آب آلوده به گونه اي پيوسته و </a:t>
            </a:r>
            <a:r>
              <a:rPr lang="fa-IR" dirty="0" smtClean="0"/>
              <a:t>موثربه </a:t>
            </a:r>
            <a:r>
              <a:rPr lang="fa-IR" dirty="0"/>
              <a:t>ميزان مشخصي از استخر بيرون كشيده شده و به سمت مركز گندزدايي برده شده و سرانجام پس </a:t>
            </a:r>
            <a:r>
              <a:rPr lang="fa-IR" dirty="0" smtClean="0"/>
              <a:t>ازتصفيه </a:t>
            </a:r>
            <a:r>
              <a:rPr lang="fa-IR" dirty="0"/>
              <a:t>بار ديگر به استخر برگردانده شود تا بدين ترتيب ميزان پيش بيني شده و مورد نياز گندزدايي و </a:t>
            </a:r>
            <a:r>
              <a:rPr lang="fa-IR" dirty="0" smtClean="0"/>
              <a:t>زلال بودن </a:t>
            </a:r>
            <a:r>
              <a:rPr lang="fa-IR" dirty="0"/>
              <a:t>آب استخر بدست آيد. كارآيي سيستم گردش آب به گزينه ميزان گردش آب </a:t>
            </a:r>
            <a:r>
              <a:rPr lang="fa-IR" dirty="0" smtClean="0"/>
              <a:t>و </a:t>
            </a:r>
            <a:r>
              <a:rPr lang="fa-IR" dirty="0"/>
              <a:t>ترتيب مناسب </a:t>
            </a:r>
            <a:r>
              <a:rPr lang="fa-IR" dirty="0" smtClean="0"/>
              <a:t>برداشت آب </a:t>
            </a:r>
            <a:r>
              <a:rPr lang="fa-IR" dirty="0"/>
              <a:t>آلوده و بازگرداندن آب تصفيه شده به استخر بستگي دارد. </a:t>
            </a:r>
          </a:p>
        </p:txBody>
      </p:sp>
    </p:spTree>
    <p:extLst>
      <p:ext uri="{BB962C8B-B14F-4D97-AF65-F5344CB8AC3E}">
        <p14:creationId xmlns:p14="http://schemas.microsoft.com/office/powerpoint/2010/main" val="171383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نرخ گردش آب</a:t>
            </a:r>
          </a:p>
          <a:p>
            <a:r>
              <a:rPr lang="fa-IR" dirty="0"/>
              <a:t>بديهي است كه ميزان گردش آب در يك استخر عنصري </a:t>
            </a:r>
            <a:r>
              <a:rPr lang="fa-IR" dirty="0">
                <a:solidFill>
                  <a:srgbClr val="FF0000"/>
                </a:solidFill>
              </a:rPr>
              <a:t>اساسي در تعيين ابعاد تجهيزات تصفيه </a:t>
            </a:r>
            <a:r>
              <a:rPr lang="fa-IR" dirty="0" smtClean="0">
                <a:solidFill>
                  <a:srgbClr val="FF0000"/>
                </a:solidFill>
              </a:rPr>
              <a:t>آب</a:t>
            </a:r>
            <a:r>
              <a:rPr lang="fa-IR" dirty="0" smtClean="0"/>
              <a:t>(مانند </a:t>
            </a:r>
            <a:r>
              <a:rPr lang="fa-IR" dirty="0"/>
              <a:t>لوله ها، پمپ ها، فيلتر ها و غيره) بوده و هزينه و ظرفيت دستگا هها را تحت تاثير قرار </a:t>
            </a:r>
            <a:r>
              <a:rPr lang="fa-IR" dirty="0" smtClean="0"/>
              <a:t>ميدهد</a:t>
            </a:r>
            <a:r>
              <a:rPr lang="fa-IR" dirty="0"/>
              <a:t>. </a:t>
            </a:r>
            <a:r>
              <a:rPr lang="fa-IR" dirty="0" smtClean="0"/>
              <a:t>اين مطلب </a:t>
            </a:r>
            <a:r>
              <a:rPr lang="fa-IR" dirty="0"/>
              <a:t>بايد از همان ابتداي طراحي استخر به كمك كارشناسان مربوطه مشخص گردد. اما مهمتر از آن </a:t>
            </a:r>
            <a:r>
              <a:rPr lang="fa-IR" dirty="0" smtClean="0"/>
              <a:t>اثري است </a:t>
            </a:r>
            <a:r>
              <a:rPr lang="fa-IR" dirty="0"/>
              <a:t>كه بر </a:t>
            </a:r>
            <a:r>
              <a:rPr lang="fa-IR" dirty="0">
                <a:solidFill>
                  <a:srgbClr val="FF0000"/>
                </a:solidFill>
              </a:rPr>
              <a:t>ميزان گندزدايي</a:t>
            </a:r>
            <a:r>
              <a:rPr lang="fa-IR" dirty="0"/>
              <a:t> و </a:t>
            </a:r>
            <a:r>
              <a:rPr lang="fa-IR" dirty="0" smtClean="0">
                <a:solidFill>
                  <a:srgbClr val="FF0000"/>
                </a:solidFill>
              </a:rPr>
              <a:t>زلال شدن </a:t>
            </a:r>
            <a:r>
              <a:rPr lang="fa-IR" dirty="0" smtClean="0"/>
              <a:t>آب </a:t>
            </a:r>
            <a:r>
              <a:rPr lang="fa-IR" dirty="0"/>
              <a:t>خواهد گذاشت. براي طراحي اوليه بايد براي زمان گردش </a:t>
            </a:r>
            <a:r>
              <a:rPr lang="fa-IR" dirty="0" smtClean="0"/>
              <a:t>آب(يعني </a:t>
            </a:r>
            <a:r>
              <a:rPr lang="fa-IR" dirty="0"/>
              <a:t>مدت زمان لازم براي اين كه كل آب استخر از فيلتر عبور كند) از </a:t>
            </a:r>
            <a:r>
              <a:rPr lang="fa-IR" dirty="0" smtClean="0"/>
              <a:t>داده هاي </a:t>
            </a:r>
            <a:r>
              <a:rPr lang="fa-IR" dirty="0"/>
              <a:t>جدول </a:t>
            </a:r>
            <a:r>
              <a:rPr lang="fa-IR" dirty="0" smtClean="0"/>
              <a:t>اسلاید بعدی استفاده </a:t>
            </a:r>
            <a:r>
              <a:rPr lang="fa-IR" dirty="0"/>
              <a:t>نمود.</a:t>
            </a:r>
          </a:p>
          <a:p>
            <a:r>
              <a:rPr lang="fa-IR" dirty="0"/>
              <a:t>محل اتصال دريچه هاي تخليه آب آلوده يا ورود آب گندزدايي شده در كاسه استخر داراي اهميت ويژه </a:t>
            </a:r>
            <a:r>
              <a:rPr lang="fa-IR" dirty="0" smtClean="0"/>
              <a:t>اي است </a:t>
            </a:r>
            <a:r>
              <a:rPr lang="fa-IR" dirty="0"/>
              <a:t>زيرا در بخش </a:t>
            </a:r>
            <a:r>
              <a:rPr lang="fa-IR" dirty="0">
                <a:solidFill>
                  <a:srgbClr val="FF0000"/>
                </a:solidFill>
              </a:rPr>
              <a:t>كم عمق استخر</a:t>
            </a:r>
            <a:r>
              <a:rPr lang="fa-IR" dirty="0"/>
              <a:t>، كه بيشتر مورد استفاده قرار مي گيرد، آلودگي در سطح و در عمق </a:t>
            </a:r>
            <a:r>
              <a:rPr lang="fa-IR" dirty="0" smtClean="0"/>
              <a:t>آب بيشتر </a:t>
            </a:r>
            <a:r>
              <a:rPr lang="fa-IR" dirty="0"/>
              <a:t>است. بنابراين اتصالات و مجاري بايد به </a:t>
            </a:r>
            <a:r>
              <a:rPr lang="fa-IR" dirty="0" smtClean="0"/>
              <a:t>گونه اي </a:t>
            </a:r>
            <a:r>
              <a:rPr lang="fa-IR" dirty="0"/>
              <a:t>باشند كه تمركز </a:t>
            </a:r>
            <a:r>
              <a:rPr lang="fa-IR" dirty="0" smtClean="0"/>
              <a:t>آلودگيها </a:t>
            </a:r>
            <a:r>
              <a:rPr lang="fa-IR" dirty="0"/>
              <a:t>را در اين بخش از </a:t>
            </a:r>
            <a:r>
              <a:rPr lang="fa-IR" dirty="0" smtClean="0"/>
              <a:t>استخركاهش </a:t>
            </a:r>
            <a:r>
              <a:rPr lang="fa-IR" dirty="0"/>
              <a:t>دهد. روشي كه عمدتاً مورد استفاده قرار مي گيرد، </a:t>
            </a:r>
            <a:r>
              <a:rPr lang="fa-IR" dirty="0">
                <a:solidFill>
                  <a:srgbClr val="FF0000"/>
                </a:solidFill>
              </a:rPr>
              <a:t>ورود آب تازه </a:t>
            </a:r>
            <a:r>
              <a:rPr lang="fa-IR" dirty="0"/>
              <a:t>(گندزدايي و تصفيه شده) در </a:t>
            </a:r>
            <a:r>
              <a:rPr lang="fa-IR" dirty="0" smtClean="0"/>
              <a:t>بخش </a:t>
            </a:r>
            <a:r>
              <a:rPr lang="fa-IR" dirty="0">
                <a:solidFill>
                  <a:srgbClr val="FF0000"/>
                </a:solidFill>
              </a:rPr>
              <a:t>كم عمق اس</a:t>
            </a:r>
            <a:r>
              <a:rPr lang="fa-IR" dirty="0"/>
              <a:t>تخر و </a:t>
            </a:r>
            <a:r>
              <a:rPr lang="fa-IR" dirty="0">
                <a:solidFill>
                  <a:srgbClr val="FF0000"/>
                </a:solidFill>
              </a:rPr>
              <a:t>تخليه آب آلوده </a:t>
            </a:r>
            <a:r>
              <a:rPr lang="fa-IR" dirty="0"/>
              <a:t>از طريق كانال سرريز سراسري و از طريق مجراي تخليه واقع در </a:t>
            </a:r>
            <a:r>
              <a:rPr lang="fa-IR" dirty="0" smtClean="0"/>
              <a:t>بخش </a:t>
            </a:r>
            <a:r>
              <a:rPr lang="fa-IR" dirty="0" smtClean="0">
                <a:solidFill>
                  <a:srgbClr val="FF0000"/>
                </a:solidFill>
              </a:rPr>
              <a:t>عميق </a:t>
            </a:r>
            <a:r>
              <a:rPr lang="fa-IR" dirty="0">
                <a:solidFill>
                  <a:srgbClr val="FF0000"/>
                </a:solidFill>
              </a:rPr>
              <a:t>استخر </a:t>
            </a:r>
            <a:r>
              <a:rPr lang="fa-IR" dirty="0"/>
              <a:t>است</a:t>
            </a:r>
          </a:p>
        </p:txBody>
      </p:sp>
    </p:spTree>
    <p:extLst>
      <p:ext uri="{BB962C8B-B14F-4D97-AF65-F5344CB8AC3E}">
        <p14:creationId xmlns:p14="http://schemas.microsoft.com/office/powerpoint/2010/main" val="28295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نرخ گردش آب </a:t>
            </a:r>
            <a:r>
              <a:rPr lang="fa-IR" b="1" dirty="0" smtClean="0">
                <a:solidFill>
                  <a:srgbClr val="FF0000"/>
                </a:solidFill>
              </a:rPr>
              <a:t>انواع </a:t>
            </a:r>
            <a:r>
              <a:rPr lang="fa-IR" b="1" dirty="0">
                <a:solidFill>
                  <a:srgbClr val="FF0000"/>
                </a:solidFill>
              </a:rPr>
              <a:t>استخرهاي </a:t>
            </a:r>
            <a:r>
              <a:rPr lang="fa-IR" b="1" dirty="0" smtClean="0">
                <a:solidFill>
                  <a:srgbClr val="FF0000"/>
                </a:solidFill>
              </a:rPr>
              <a:t>شنا</a:t>
            </a:r>
          </a:p>
          <a:p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98526"/>
              </p:ext>
            </p:extLst>
          </p:nvPr>
        </p:nvGraphicFramePr>
        <p:xfrm>
          <a:off x="1763688" y="1556794"/>
          <a:ext cx="6096000" cy="37444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71418"/>
                <a:gridCol w="3524582"/>
              </a:tblGrid>
              <a:tr h="468052">
                <a:tc>
                  <a:txBody>
                    <a:bodyPr/>
                    <a:lstStyle/>
                    <a:p>
                      <a:pPr rtl="1"/>
                      <a:r>
                        <a:rPr lang="fa-I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انواع استخر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حداكثر مدت زمان گردش آب</a:t>
                      </a:r>
                      <a:endParaRPr lang="fa-IR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استخر كودكان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ساعت</a:t>
                      </a:r>
                      <a:endParaRPr lang="fa-IR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استخرهاي آموزشي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1/5</a:t>
                      </a:r>
                      <a:endParaRPr lang="fa-IR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استخرهاي تفريحي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استخرهاي مسابقه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</a:t>
                      </a:r>
                      <a:endParaRPr lang="fa-IR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استخر آبگرم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0/5</a:t>
                      </a:r>
                      <a:endParaRPr lang="fa-IR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استخرهاي درماني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0/5</a:t>
                      </a:r>
                      <a:endParaRPr lang="fa-IR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استخرهاي شيرجه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mtClean="0"/>
                        <a:t>6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97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مواد و روش هاي ديگر</a:t>
            </a:r>
          </a:p>
          <a:p>
            <a:r>
              <a:rPr lang="fa-IR" dirty="0"/>
              <a:t>علاوه بر روش هاي فوق امروزه از پرتو </a:t>
            </a:r>
            <a:r>
              <a:rPr lang="fa-IR" dirty="0">
                <a:solidFill>
                  <a:srgbClr val="FF0000"/>
                </a:solidFill>
              </a:rPr>
              <a:t>ماوراء بنفش </a:t>
            </a:r>
            <a:r>
              <a:rPr lang="fa-IR" dirty="0"/>
              <a:t>و همچنين </a:t>
            </a:r>
            <a:r>
              <a:rPr lang="fa-IR" dirty="0">
                <a:solidFill>
                  <a:srgbClr val="FF0000"/>
                </a:solidFill>
              </a:rPr>
              <a:t>يون نقره </a:t>
            </a:r>
            <a:r>
              <a:rPr lang="fa-IR" dirty="0"/>
              <a:t>نيز جهت </a:t>
            </a:r>
            <a:r>
              <a:rPr lang="fa-IR" dirty="0" smtClean="0"/>
              <a:t>گندزدایی </a:t>
            </a:r>
            <a:r>
              <a:rPr lang="fa-IR" dirty="0"/>
              <a:t>كردن </a:t>
            </a:r>
            <a:r>
              <a:rPr lang="fa-IR" dirty="0" smtClean="0"/>
              <a:t>استخرآب </a:t>
            </a:r>
            <a:r>
              <a:rPr lang="fa-IR" dirty="0"/>
              <a:t>استفاده مي شود. همچنين روش جديدتر، استفاده </a:t>
            </a:r>
            <a:r>
              <a:rPr lang="fa-IR" dirty="0" smtClean="0">
                <a:solidFill>
                  <a:srgbClr val="FF0000"/>
                </a:solidFill>
              </a:rPr>
              <a:t>ازفيلترهاي </a:t>
            </a:r>
            <a:r>
              <a:rPr lang="fa-IR" dirty="0">
                <a:solidFill>
                  <a:srgbClr val="FF0000"/>
                </a:solidFill>
              </a:rPr>
              <a:t>نانومتري </a:t>
            </a:r>
            <a:r>
              <a:rPr lang="fa-IR" dirty="0" smtClean="0"/>
              <a:t>مي باشد </a:t>
            </a:r>
            <a:r>
              <a:rPr lang="fa-IR" dirty="0"/>
              <a:t>كه مانع از </a:t>
            </a:r>
            <a:r>
              <a:rPr lang="fa-IR" dirty="0" smtClean="0"/>
              <a:t>عبورمولكولهاي </a:t>
            </a:r>
            <a:r>
              <a:rPr lang="fa-IR" dirty="0"/>
              <a:t>آلي زيستي و ديگر مولكولهاي آلي بزرگ مي شود كه اندازه آنها بزرگتر از نانومتر است. در </a:t>
            </a:r>
            <a:r>
              <a:rPr lang="fa-IR" dirty="0" smtClean="0"/>
              <a:t>خصوص روشهاي </a:t>
            </a:r>
            <a:r>
              <a:rPr lang="fa-IR" dirty="0"/>
              <a:t>مندرج در اين بند و ساير روشهاي گندزدايي، </a:t>
            </a:r>
            <a:r>
              <a:rPr lang="fa-IR" dirty="0" smtClean="0"/>
              <a:t>تایيديه </a:t>
            </a:r>
            <a:r>
              <a:rPr lang="fa-IR" dirty="0"/>
              <a:t>هاي لازم بايد از ارگان صادر كننده مجوز و </a:t>
            </a:r>
            <a:r>
              <a:rPr lang="fa-IR" dirty="0" smtClean="0"/>
              <a:t>درصورت </a:t>
            </a:r>
            <a:r>
              <a:rPr lang="fa-IR" dirty="0"/>
              <a:t>لزوم ساير ارگان هاي ذيصلاح نظير وزارت بهداشت اخذ گردد</a:t>
            </a:r>
          </a:p>
        </p:txBody>
      </p:sp>
    </p:spTree>
    <p:extLst>
      <p:ext uri="{BB962C8B-B14F-4D97-AF65-F5344CB8AC3E}">
        <p14:creationId xmlns:p14="http://schemas.microsoft.com/office/powerpoint/2010/main" val="392240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fa-IR" dirty="0"/>
              <a:t>علاوه بر باكتر يهاي نشانگر آلودگي مدفوعي (</a:t>
            </a:r>
            <a:r>
              <a:rPr lang="fa-IR" dirty="0" smtClean="0">
                <a:solidFill>
                  <a:srgbClr val="FF0000"/>
                </a:solidFill>
              </a:rPr>
              <a:t>اشريشياكلي</a:t>
            </a:r>
            <a:r>
              <a:rPr lang="fa-IR" dirty="0" smtClean="0"/>
              <a:t>)، </a:t>
            </a:r>
            <a:r>
              <a:rPr lang="fa-IR" dirty="0"/>
              <a:t>ميكرو ارگانيسم هاي بيماري زاي ديگر نيز </a:t>
            </a:r>
            <a:r>
              <a:rPr lang="fa-IR" dirty="0" smtClean="0"/>
              <a:t>در، </a:t>
            </a:r>
            <a:r>
              <a:rPr lang="fa-IR" dirty="0"/>
              <a:t>آب آلوده ديده </a:t>
            </a:r>
            <a:r>
              <a:rPr lang="fa-IR" dirty="0" smtClean="0"/>
              <a:t>ميشوند</a:t>
            </a:r>
            <a:r>
              <a:rPr lang="fa-IR" dirty="0"/>
              <a:t>. اين ميكرو </a:t>
            </a:r>
            <a:r>
              <a:rPr lang="fa-IR" dirty="0" smtClean="0"/>
              <a:t>ارگانيسمها </a:t>
            </a:r>
            <a:r>
              <a:rPr lang="fa-IR" dirty="0"/>
              <a:t>شامل: </a:t>
            </a:r>
            <a:r>
              <a:rPr lang="fa-IR" dirty="0">
                <a:solidFill>
                  <a:srgbClr val="FF0000"/>
                </a:solidFill>
              </a:rPr>
              <a:t>سودوموناس </a:t>
            </a:r>
            <a:r>
              <a:rPr lang="fa-IR" dirty="0" smtClean="0">
                <a:solidFill>
                  <a:srgbClr val="FF0000"/>
                </a:solidFill>
              </a:rPr>
              <a:t>آئروژينوزا، استرپتوكوك </a:t>
            </a:r>
            <a:r>
              <a:rPr lang="fa-IR" dirty="0">
                <a:solidFill>
                  <a:srgbClr val="FF0000"/>
                </a:solidFill>
              </a:rPr>
              <a:t>هاي مدفوعي </a:t>
            </a:r>
            <a:r>
              <a:rPr lang="fa-IR" dirty="0" smtClean="0">
                <a:solidFill>
                  <a:srgbClr val="FF0000"/>
                </a:solidFill>
              </a:rPr>
              <a:t>، مايكوباكتريوم </a:t>
            </a:r>
            <a:r>
              <a:rPr lang="fa-IR" dirty="0">
                <a:solidFill>
                  <a:srgbClr val="FF0000"/>
                </a:solidFill>
              </a:rPr>
              <a:t>مارينوم</a:t>
            </a:r>
            <a:r>
              <a:rPr lang="fa-IR" dirty="0"/>
              <a:t> </a:t>
            </a:r>
            <a:r>
              <a:rPr lang="fa-IR" dirty="0" smtClean="0"/>
              <a:t>مي </a:t>
            </a:r>
            <a:r>
              <a:rPr lang="fa-IR" dirty="0"/>
              <a:t>باشد كه مورد اخير ايجاد </a:t>
            </a:r>
            <a:r>
              <a:rPr lang="fa-IR" dirty="0" smtClean="0"/>
              <a:t>عفونتهاي </a:t>
            </a:r>
            <a:r>
              <a:rPr lang="fa-IR" dirty="0"/>
              <a:t>مختلف چشم، گوش و پوست (به </a:t>
            </a:r>
            <a:r>
              <a:rPr lang="fa-IR" dirty="0" smtClean="0"/>
              <a:t>خصوص در </a:t>
            </a:r>
            <a:r>
              <a:rPr lang="fa-IR" dirty="0"/>
              <a:t>افراد آسيب پذير و بيماراني كه سيستم دفاعي بدنشان تضعيف شده است) مي كند، </a:t>
            </a:r>
            <a:r>
              <a:rPr lang="fa-IR" dirty="0" smtClean="0">
                <a:solidFill>
                  <a:srgbClr val="FF0000"/>
                </a:solidFill>
              </a:rPr>
              <a:t>ژيارديالامبليا، آنتامباهيستوليتيكا و </a:t>
            </a:r>
            <a:r>
              <a:rPr lang="fa-IR" dirty="0">
                <a:solidFill>
                  <a:srgbClr val="FF0000"/>
                </a:solidFill>
              </a:rPr>
              <a:t>بالانتيديوم كلي </a:t>
            </a:r>
            <a:r>
              <a:rPr lang="fa-IR" dirty="0" smtClean="0"/>
              <a:t>معمولاً </a:t>
            </a:r>
            <a:r>
              <a:rPr lang="fa-IR" dirty="0"/>
              <a:t>از طريق بلعيدن آب آلوده به كيست، به انسان انتقال </a:t>
            </a:r>
            <a:r>
              <a:rPr lang="fa-IR" dirty="0" smtClean="0"/>
              <a:t>مييابد</a:t>
            </a:r>
            <a:r>
              <a:rPr lang="fa-IR" dirty="0"/>
              <a:t>. </a:t>
            </a:r>
            <a:r>
              <a:rPr lang="fa-IR" dirty="0" smtClean="0"/>
              <a:t>وجود گونه </a:t>
            </a:r>
            <a:r>
              <a:rPr lang="fa-IR" dirty="0"/>
              <a:t>هاي </a:t>
            </a:r>
            <a:r>
              <a:rPr lang="fa-IR" dirty="0">
                <a:solidFill>
                  <a:srgbClr val="FF0000"/>
                </a:solidFill>
              </a:rPr>
              <a:t>آكانتاموبا </a:t>
            </a:r>
            <a:r>
              <a:rPr lang="fa-IR" dirty="0" smtClean="0">
                <a:solidFill>
                  <a:srgbClr val="FF0000"/>
                </a:solidFill>
              </a:rPr>
              <a:t>و </a:t>
            </a:r>
            <a:r>
              <a:rPr lang="fa-IR" dirty="0">
                <a:solidFill>
                  <a:srgbClr val="FF0000"/>
                </a:solidFill>
              </a:rPr>
              <a:t>نگلريا فلوري </a:t>
            </a:r>
            <a:r>
              <a:rPr lang="fa-IR" dirty="0" smtClean="0"/>
              <a:t>نيز </a:t>
            </a:r>
            <a:r>
              <a:rPr lang="fa-IR" dirty="0"/>
              <a:t>در آب باعث ايجاد بيماري كشنده مننگوانسفاليت و عفونت </a:t>
            </a:r>
            <a:r>
              <a:rPr lang="fa-IR" dirty="0" smtClean="0"/>
              <a:t>ريوي مي </a:t>
            </a:r>
            <a:r>
              <a:rPr lang="fa-IR" dirty="0"/>
              <a:t>شود. </a:t>
            </a:r>
            <a:r>
              <a:rPr lang="fa-IR" dirty="0" smtClean="0">
                <a:solidFill>
                  <a:srgbClr val="FF0000"/>
                </a:solidFill>
              </a:rPr>
              <a:t>اوسيست كريپتوسپوريديوم</a:t>
            </a:r>
            <a:r>
              <a:rPr lang="fa-IR" dirty="0" smtClean="0"/>
              <a:t> نسبت </a:t>
            </a:r>
            <a:r>
              <a:rPr lang="fa-IR" dirty="0"/>
              <a:t>به فرايند كلر زني مقاوم است و عدم كاركرد صحيح فيلتر </a:t>
            </a:r>
            <a:r>
              <a:rPr lang="fa-IR" dirty="0" smtClean="0"/>
              <a:t>هاي تصفيه </a:t>
            </a:r>
            <a:r>
              <a:rPr lang="fa-IR" dirty="0"/>
              <a:t>باعث شيوع گاسترو آنتريت شديد (از طريق بلعيدن آب آلوده به اوسيست) مي شود</a:t>
            </a:r>
          </a:p>
        </p:txBody>
      </p:sp>
    </p:spTree>
    <p:extLst>
      <p:ext uri="{BB962C8B-B14F-4D97-AF65-F5344CB8AC3E}">
        <p14:creationId xmlns:p14="http://schemas.microsoft.com/office/powerpoint/2010/main" val="40319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فيلتراسيون</a:t>
            </a:r>
          </a:p>
          <a:p>
            <a:r>
              <a:rPr lang="fa-IR" b="1" dirty="0"/>
              <a:t>1-3-9 </a:t>
            </a:r>
            <a:r>
              <a:rPr lang="fa-IR" b="1" dirty="0">
                <a:solidFill>
                  <a:srgbClr val="FF0000"/>
                </a:solidFill>
              </a:rPr>
              <a:t>كليات فيلتراسيون</a:t>
            </a:r>
          </a:p>
          <a:p>
            <a:r>
              <a:rPr lang="fa-IR" dirty="0"/>
              <a:t>يكي از مهمترين و حساس ترين مباحثي كه بايد در </a:t>
            </a:r>
            <a:r>
              <a:rPr lang="fa-IR" dirty="0">
                <a:solidFill>
                  <a:srgbClr val="FF0000"/>
                </a:solidFill>
              </a:rPr>
              <a:t>طراحي تاسيسات استخر</a:t>
            </a:r>
            <a:r>
              <a:rPr lang="fa-IR" dirty="0"/>
              <a:t> در نظر داشت، </a:t>
            </a:r>
            <a:r>
              <a:rPr lang="fa-IR" dirty="0" smtClean="0"/>
              <a:t>بحث فيلتراسيون </a:t>
            </a:r>
            <a:r>
              <a:rPr lang="fa-IR" dirty="0"/>
              <a:t>آب استخر مي باشد. در اهميت اين موضوع بايد گفت كه اگر تصفيه آب استخر به صورت </a:t>
            </a:r>
            <a:r>
              <a:rPr lang="fa-IR" dirty="0" smtClean="0"/>
              <a:t>صحيح انجام </a:t>
            </a:r>
            <a:r>
              <a:rPr lang="fa-IR" dirty="0"/>
              <a:t>نگيرد، استفاده از استخر غير ممكن خواهد بود. فيلترها به منظور جداكردن </a:t>
            </a:r>
            <a:r>
              <a:rPr lang="fa-IR" dirty="0" smtClean="0"/>
              <a:t>آلودگيهايي همچون </a:t>
            </a:r>
            <a:r>
              <a:rPr lang="fa-IR" dirty="0" smtClean="0">
                <a:solidFill>
                  <a:srgbClr val="FF0000"/>
                </a:solidFill>
              </a:rPr>
              <a:t>ميكرو </a:t>
            </a:r>
            <a:r>
              <a:rPr lang="fa-IR" dirty="0">
                <a:solidFill>
                  <a:srgbClr val="FF0000"/>
                </a:solidFill>
              </a:rPr>
              <a:t>ارگانيسم ها و بعضي باكتري ها </a:t>
            </a:r>
            <a:r>
              <a:rPr lang="fa-IR" dirty="0"/>
              <a:t>مورد استفاده قرار مي گيرند.</a:t>
            </a:r>
          </a:p>
          <a:p>
            <a:r>
              <a:rPr lang="fa-IR" dirty="0"/>
              <a:t>در فرايند فيلتراسيون، اولين بخش از آبي كه از استخر بيرون كشيده مي شود را </a:t>
            </a:r>
            <a:r>
              <a:rPr lang="fa-IR" dirty="0" smtClean="0"/>
              <a:t>ميتوان </a:t>
            </a:r>
            <a:r>
              <a:rPr lang="fa-IR" dirty="0"/>
              <a:t>به عنوان </a:t>
            </a:r>
            <a:r>
              <a:rPr lang="fa-IR" dirty="0" smtClean="0"/>
              <a:t>آب كاملاً </a:t>
            </a:r>
            <a:r>
              <a:rPr lang="fa-IR" dirty="0"/>
              <a:t>كثيف در نظر گرفت. به لحاظ اختلاط دائمي آب تميز ورودي و آب كثيف باقيمانده در استخر، </a:t>
            </a:r>
            <a:r>
              <a:rPr lang="fa-IR" dirty="0" smtClean="0"/>
              <a:t>هربخش </a:t>
            </a:r>
            <a:r>
              <a:rPr lang="fa-IR" dirty="0"/>
              <a:t>بعدي آب خارج شده تركيبي خواهد بود از نسبت كمتري آب كثيف و مقدار بيشتري آب تميز. </a:t>
            </a:r>
            <a:r>
              <a:rPr lang="fa-IR" dirty="0" smtClean="0"/>
              <a:t>درانتهاي </a:t>
            </a:r>
            <a:r>
              <a:rPr lang="fa-IR" dirty="0">
                <a:solidFill>
                  <a:srgbClr val="FF0000"/>
                </a:solidFill>
              </a:rPr>
              <a:t>يك بار گردش كامل</a:t>
            </a:r>
            <a:r>
              <a:rPr lang="fa-IR" dirty="0"/>
              <a:t>، وقتي كه آب فيلتر مي شود، درصد تصفيه آب </a:t>
            </a:r>
            <a:r>
              <a:rPr lang="fa-IR" dirty="0">
                <a:solidFill>
                  <a:srgbClr val="FF0000"/>
                </a:solidFill>
              </a:rPr>
              <a:t>% 63 </a:t>
            </a:r>
            <a:r>
              <a:rPr lang="fa-IR" dirty="0"/>
              <a:t>بعد از </a:t>
            </a:r>
            <a:r>
              <a:rPr lang="fa-IR" dirty="0">
                <a:solidFill>
                  <a:srgbClr val="FF0000"/>
                </a:solidFill>
              </a:rPr>
              <a:t>دو بار گردش </a:t>
            </a:r>
            <a:r>
              <a:rPr lang="fa-IR" dirty="0" smtClean="0"/>
              <a:t>درحدود </a:t>
            </a:r>
            <a:r>
              <a:rPr lang="fa-IR" dirty="0">
                <a:solidFill>
                  <a:srgbClr val="FF0000"/>
                </a:solidFill>
              </a:rPr>
              <a:t>% 86</a:t>
            </a:r>
            <a:r>
              <a:rPr lang="fa-IR" dirty="0"/>
              <a:t> و بعد از </a:t>
            </a:r>
            <a:r>
              <a:rPr lang="fa-IR" dirty="0">
                <a:solidFill>
                  <a:srgbClr val="FF0000"/>
                </a:solidFill>
              </a:rPr>
              <a:t>سه بار </a:t>
            </a:r>
            <a:r>
              <a:rPr lang="fa-IR" dirty="0"/>
              <a:t>گردش </a:t>
            </a:r>
            <a:r>
              <a:rPr lang="fa-IR" dirty="0">
                <a:solidFill>
                  <a:srgbClr val="FF0000"/>
                </a:solidFill>
              </a:rPr>
              <a:t>%</a:t>
            </a:r>
            <a:r>
              <a:rPr lang="fa-IR" dirty="0"/>
              <a:t> </a:t>
            </a:r>
            <a:r>
              <a:rPr lang="fa-IR" dirty="0">
                <a:solidFill>
                  <a:srgbClr val="FF0000"/>
                </a:solidFill>
              </a:rPr>
              <a:t>95</a:t>
            </a:r>
            <a:r>
              <a:rPr lang="fa-IR" dirty="0"/>
              <a:t> خواهد بود</a:t>
            </a:r>
          </a:p>
        </p:txBody>
      </p:sp>
    </p:spTree>
    <p:extLst>
      <p:ext uri="{BB962C8B-B14F-4D97-AF65-F5344CB8AC3E}">
        <p14:creationId xmlns:p14="http://schemas.microsoft.com/office/powerpoint/2010/main" val="96441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248471"/>
          </a:xfrm>
        </p:spPr>
        <p:txBody>
          <a:bodyPr/>
          <a:lstStyle/>
          <a:p>
            <a:r>
              <a:rPr lang="fa-IR" dirty="0"/>
              <a:t>بعد از سه بار گردش افزايش درصد تصفيه اندك مي باشد</a:t>
            </a:r>
          </a:p>
          <a:p>
            <a:pPr marL="0" indent="0">
              <a:buNone/>
            </a:pPr>
            <a:r>
              <a:rPr lang="fa-IR" dirty="0"/>
              <a:t>كه اين نشان مي دهد كه با </a:t>
            </a:r>
            <a:r>
              <a:rPr lang="fa-IR" dirty="0">
                <a:solidFill>
                  <a:srgbClr val="FF0000"/>
                </a:solidFill>
              </a:rPr>
              <a:t>سه بار گردش</a:t>
            </a:r>
            <a:r>
              <a:rPr lang="fa-IR" dirty="0"/>
              <a:t>، آب به نحو مطلوبي تصفيه مي شود اما اين تحت شرايطي است </a:t>
            </a:r>
            <a:r>
              <a:rPr lang="fa-IR" dirty="0" smtClean="0"/>
              <a:t>كه كليه </a:t>
            </a:r>
            <a:r>
              <a:rPr lang="fa-IR" dirty="0"/>
              <a:t>تجهيزات و دستگاهها به صورت ايده آل عمل نموده </a:t>
            </a:r>
            <a:r>
              <a:rPr lang="fa-IR" dirty="0">
                <a:solidFill>
                  <a:srgbClr val="FF0000"/>
                </a:solidFill>
              </a:rPr>
              <a:t>و مواد جاذب و نگه دارنده ذرات معلق آب</a:t>
            </a:r>
            <a:r>
              <a:rPr lang="fa-IR" dirty="0"/>
              <a:t> </a:t>
            </a:r>
            <a:r>
              <a:rPr lang="fa-IR" dirty="0" smtClean="0">
                <a:solidFill>
                  <a:srgbClr val="FF0000"/>
                </a:solidFill>
              </a:rPr>
              <a:t>نو</a:t>
            </a:r>
            <a:r>
              <a:rPr lang="fa-IR" dirty="0" smtClean="0"/>
              <a:t> باشند</a:t>
            </a:r>
            <a:r>
              <a:rPr lang="fa-IR" dirty="0"/>
              <a:t>. </a:t>
            </a:r>
            <a:r>
              <a:rPr lang="fa-IR" dirty="0" smtClean="0"/>
              <a:t>بنابراين </a:t>
            </a:r>
            <a:r>
              <a:rPr lang="fa-IR" dirty="0"/>
              <a:t>در </a:t>
            </a:r>
            <a:r>
              <a:rPr lang="fa-IR" dirty="0" smtClean="0"/>
              <a:t>شرايط واقعي </a:t>
            </a:r>
            <a:r>
              <a:rPr lang="fa-IR" dirty="0"/>
              <a:t>جهت دستيابي به نتيجه مطلوب براساس راندمان سيستم </a:t>
            </a:r>
            <a:r>
              <a:rPr lang="fa-IR" dirty="0" smtClean="0"/>
              <a:t>فيلتراسيون،گردش </a:t>
            </a:r>
            <a:r>
              <a:rPr lang="fa-IR" dirty="0"/>
              <a:t>آب بايد به تعداد مورد نياز ادامه يابد.</a:t>
            </a:r>
          </a:p>
        </p:txBody>
      </p:sp>
    </p:spTree>
    <p:extLst>
      <p:ext uri="{BB962C8B-B14F-4D97-AF65-F5344CB8AC3E}">
        <p14:creationId xmlns:p14="http://schemas.microsoft.com/office/powerpoint/2010/main" val="106151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www.isiri.org</a:t>
            </a:r>
            <a:endParaRPr lang="fa-IR" dirty="0" smtClean="0"/>
          </a:p>
          <a:p>
            <a:r>
              <a:rPr lang="fa-IR" dirty="0" smtClean="0"/>
              <a:t>موسسه استاندارد و تحقیقات صنعتی ایران</a:t>
            </a:r>
          </a:p>
          <a:p>
            <a:r>
              <a:rPr lang="fa-IR" dirty="0" smtClean="0"/>
              <a:t>استانداردها</a:t>
            </a:r>
          </a:p>
          <a:p>
            <a:r>
              <a:rPr lang="fa-IR" dirty="0" smtClean="0"/>
              <a:t>فهرست استانداردهای ملی</a:t>
            </a:r>
          </a:p>
          <a:p>
            <a:r>
              <a:rPr lang="fa-IR" dirty="0" smtClean="0"/>
              <a:t>شماره استاندارد: </a:t>
            </a:r>
            <a:r>
              <a:rPr lang="fa-IR" dirty="0" smtClean="0">
                <a:solidFill>
                  <a:srgbClr val="FF0000"/>
                </a:solidFill>
              </a:rPr>
              <a:t>11203</a:t>
            </a:r>
          </a:p>
          <a:p>
            <a:r>
              <a:rPr lang="fa-IR" dirty="0" smtClean="0"/>
              <a:t>موضوع</a:t>
            </a:r>
            <a:r>
              <a:rPr lang="fa-IR" dirty="0"/>
              <a:t>: استخرهای شنا-الزامات عمومی</a:t>
            </a:r>
            <a:br>
              <a:rPr lang="fa-IR" dirty="0"/>
            </a:br>
            <a:r>
              <a:rPr lang="fa-IR" dirty="0"/>
              <a:t>چاپ: 1</a:t>
            </a:r>
            <a:br>
              <a:rPr lang="fa-IR" dirty="0"/>
            </a:br>
            <a:r>
              <a:rPr lang="fa-IR" dirty="0"/>
              <a:t>سال تصويب: 1387</a:t>
            </a:r>
            <a:br>
              <a:rPr lang="fa-IR" dirty="0"/>
            </a:br>
            <a:r>
              <a:rPr lang="fa-IR" dirty="0"/>
              <a:t>فايل: </a:t>
            </a:r>
            <a:r>
              <a:rPr lang="en-US" dirty="0">
                <a:hlinkClick r:id="rId3"/>
              </a:rPr>
              <a:t>http://www.isiri.org/portal/files/std/11203.pdf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ICS_Code</a:t>
            </a:r>
            <a:r>
              <a:rPr lang="en-US" dirty="0"/>
              <a:t>: 97/220/10</a:t>
            </a:r>
            <a:br>
              <a:rPr lang="en-US" dirty="0"/>
            </a:br>
            <a:r>
              <a:rPr lang="fa-IR" dirty="0"/>
              <a:t>رشته: کمیته ملی استاندارد مهندسی پزشکی</a:t>
            </a:r>
            <a:br>
              <a:rPr lang="fa-IR" dirty="0"/>
            </a:br>
            <a:endParaRPr lang="fa-IR" dirty="0"/>
          </a:p>
          <a:p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751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412776"/>
            <a:ext cx="5194920" cy="3816424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با تشکر از توجه شما</a:t>
            </a:r>
            <a:endParaRPr lang="fa-IR" dirty="0">
              <a:solidFill>
                <a:srgbClr val="FF0000"/>
              </a:solidFill>
              <a:cs typeface="B Titr" pitchFamily="2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276872"/>
            <a:ext cx="2304256" cy="350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92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fa-IR" dirty="0"/>
              <a:t>گونه هاي مختلف شيستوزوماي بيماري زاي انساني نيز به صورت سركر </a:t>
            </a:r>
            <a:r>
              <a:rPr lang="fa-IR" dirty="0" smtClean="0"/>
              <a:t>از </a:t>
            </a:r>
            <a:r>
              <a:rPr lang="fa-IR" dirty="0"/>
              <a:t>طريق پوست به انسان </a:t>
            </a:r>
            <a:r>
              <a:rPr lang="fa-IR" dirty="0" smtClean="0"/>
              <a:t>انتقال مي </a:t>
            </a:r>
            <a:r>
              <a:rPr lang="fa-IR" dirty="0"/>
              <a:t>يابد مانند </a:t>
            </a:r>
            <a:r>
              <a:rPr lang="fa-IR" dirty="0">
                <a:solidFill>
                  <a:srgbClr val="FF0000"/>
                </a:solidFill>
              </a:rPr>
              <a:t>شيستوزوما هماتوبيوم </a:t>
            </a:r>
            <a:r>
              <a:rPr lang="fa-IR" dirty="0" smtClean="0"/>
              <a:t>(</a:t>
            </a:r>
            <a:r>
              <a:rPr lang="fa-IR" dirty="0"/>
              <a:t>عامل بيلارزيوس مثانه)و </a:t>
            </a:r>
            <a:r>
              <a:rPr lang="fa-IR" dirty="0" smtClean="0">
                <a:solidFill>
                  <a:srgbClr val="FF0000"/>
                </a:solidFill>
              </a:rPr>
              <a:t>شيستوزوما بويس </a:t>
            </a:r>
            <a:r>
              <a:rPr lang="fa-IR" dirty="0" smtClean="0"/>
              <a:t>(</a:t>
            </a:r>
            <a:r>
              <a:rPr lang="fa-IR" dirty="0"/>
              <a:t>عامل خارش </a:t>
            </a:r>
            <a:r>
              <a:rPr lang="fa-IR" dirty="0" smtClean="0"/>
              <a:t>پاي شناگران</a:t>
            </a:r>
            <a:r>
              <a:rPr lang="fa-IR" dirty="0"/>
              <a:t>).</a:t>
            </a:r>
          </a:p>
          <a:p>
            <a:r>
              <a:rPr lang="fa-IR" dirty="0"/>
              <a:t>در هر صورت عدم رعايت استانداردهاي بهداشتي مي تواند بيماري هاي بسياري نظير </a:t>
            </a:r>
            <a:r>
              <a:rPr lang="fa-IR" dirty="0">
                <a:solidFill>
                  <a:srgbClr val="FF0000"/>
                </a:solidFill>
              </a:rPr>
              <a:t>حصبه، شبه </a:t>
            </a:r>
            <a:r>
              <a:rPr lang="fa-IR" dirty="0" smtClean="0">
                <a:solidFill>
                  <a:srgbClr val="FF0000"/>
                </a:solidFill>
              </a:rPr>
              <a:t>حصبه،اسهال</a:t>
            </a:r>
            <a:r>
              <a:rPr lang="fa-IR" dirty="0">
                <a:solidFill>
                  <a:srgbClr val="FF0000"/>
                </a:solidFill>
              </a:rPr>
              <a:t>، عفونت هاي گوش و حلق و بيني و يا حتي بيماريهاي مقاربتي </a:t>
            </a:r>
            <a:r>
              <a:rPr lang="fa-IR" dirty="0"/>
              <a:t>را به شخص استفاده كننده از </a:t>
            </a:r>
            <a:r>
              <a:rPr lang="fa-IR" dirty="0" smtClean="0"/>
              <a:t>آب آلوده </a:t>
            </a:r>
            <a:r>
              <a:rPr lang="fa-IR" dirty="0"/>
              <a:t>استخر منتقل نمايد</a:t>
            </a:r>
          </a:p>
        </p:txBody>
      </p:sp>
    </p:spTree>
    <p:extLst>
      <p:ext uri="{BB962C8B-B14F-4D97-AF65-F5344CB8AC3E}">
        <p14:creationId xmlns:p14="http://schemas.microsoft.com/office/powerpoint/2010/main" val="99282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با گندزدايي و زلال سازي دائمي و صحيح، مي توان آب استخر را در سطح بهداشتي قابل قبولي </a:t>
            </a:r>
            <a:r>
              <a:rPr lang="fa-IR" dirty="0" smtClean="0"/>
              <a:t>نگه داشت</a:t>
            </a:r>
            <a:r>
              <a:rPr lang="fa-IR" dirty="0"/>
              <a:t>. در استاندارد ملي ايران به شماره </a:t>
            </a:r>
            <a:r>
              <a:rPr lang="fa-IR" dirty="0">
                <a:solidFill>
                  <a:srgbClr val="FF0000"/>
                </a:solidFill>
              </a:rPr>
              <a:t>4575</a:t>
            </a:r>
            <a:r>
              <a:rPr lang="fa-IR" dirty="0"/>
              <a:t> برخي اطلاعات و </a:t>
            </a:r>
            <a:r>
              <a:rPr lang="fa-IR" dirty="0">
                <a:solidFill>
                  <a:srgbClr val="FF0000"/>
                </a:solidFill>
              </a:rPr>
              <a:t>الزامات مورد استفاده در گندزدايي و </a:t>
            </a:r>
            <a:r>
              <a:rPr lang="fa-IR" dirty="0" smtClean="0">
                <a:solidFill>
                  <a:srgbClr val="FF0000"/>
                </a:solidFill>
              </a:rPr>
              <a:t>تصفيه آب </a:t>
            </a:r>
            <a:r>
              <a:rPr lang="fa-IR" dirty="0">
                <a:solidFill>
                  <a:srgbClr val="FF0000"/>
                </a:solidFill>
              </a:rPr>
              <a:t>هاي استخر شنا </a:t>
            </a:r>
            <a:r>
              <a:rPr lang="fa-IR" dirty="0"/>
              <a:t>آورده شده است كه در جهت تكميل الزامات اين استاندارد و موارد مطرح شده در </a:t>
            </a:r>
            <a:r>
              <a:rPr lang="fa-IR" dirty="0" smtClean="0"/>
              <a:t>اين بخش </a:t>
            </a:r>
            <a:r>
              <a:rPr lang="fa-IR" dirty="0"/>
              <a:t>مي تواند مورد استفاده قرار گيرد.</a:t>
            </a:r>
          </a:p>
        </p:txBody>
      </p:sp>
    </p:spTree>
    <p:extLst>
      <p:ext uri="{BB962C8B-B14F-4D97-AF65-F5344CB8AC3E}">
        <p14:creationId xmlns:p14="http://schemas.microsoft.com/office/powerpoint/2010/main" val="306313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3200" b="1" dirty="0">
                <a:solidFill>
                  <a:srgbClr val="FF0000"/>
                </a:solidFill>
              </a:rPr>
              <a:t>ويژگيهاي باكتريولوژيكي آب</a:t>
            </a:r>
            <a:r>
              <a:rPr lang="fa-IR" sz="3200" b="1" dirty="0"/>
              <a:t/>
            </a:r>
            <a:br>
              <a:rPr lang="fa-IR" sz="3200" b="1" dirty="0"/>
            </a:br>
            <a:endParaRPr lang="fa-I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842768"/>
              </p:ext>
            </p:extLst>
          </p:nvPr>
        </p:nvGraphicFramePr>
        <p:xfrm>
          <a:off x="457200" y="1600200"/>
          <a:ext cx="8229600" cy="3845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10818"/>
                <a:gridCol w="2428528"/>
                <a:gridCol w="2705988"/>
                <a:gridCol w="218426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ردیف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نوع باکتری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حد مجاز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روش آزمون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كل كليفرم هاي گرماپاي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كمتر از 1 در 100 ميلي ليتر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استاندارد ملي ايران به شماره 3759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لژيونلا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كمتر از 1 در 100 ميلي ليتر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استاندارد ملي ايران به شماره 5859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باكتري هاي هتروتروف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كمتر از 200 در هر ميل يليتر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استاندارد ملي ايران به شماره 5271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سودوموناس آئروژينوزا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كمتر از 100 در هر ميلي ليتر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استاندارد ملي ايران به شماره 8869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استافيلوكوكوس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كمتر از 50 در 100 ميلي ليتر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standard methods for microbiological analysis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00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</a:rPr>
              <a:t>ويژگي </a:t>
            </a:r>
            <a:r>
              <a:rPr lang="fa-IR" sz="2400" b="1" dirty="0">
                <a:solidFill>
                  <a:srgbClr val="FF0000"/>
                </a:solidFill>
              </a:rPr>
              <a:t>هاي فيزيكي و شيميايي آب استخرهاي شنا</a:t>
            </a:r>
            <a:endParaRPr lang="fa-IR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174635"/>
              </p:ext>
            </p:extLst>
          </p:nvPr>
        </p:nvGraphicFramePr>
        <p:xfrm>
          <a:off x="395536" y="1484784"/>
          <a:ext cx="8229600" cy="453583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07996"/>
                <a:gridCol w="5621604"/>
              </a:tblGrid>
              <a:tr h="566979">
                <a:tc>
                  <a:txBody>
                    <a:bodyPr/>
                    <a:lstStyle/>
                    <a:p>
                      <a:pPr rtl="1"/>
                      <a:r>
                        <a:rPr lang="fa-I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ويژگي هاي فيزيكي و شيميايي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حدود مجاز</a:t>
                      </a:r>
                      <a:endParaRPr lang="fa-IR" dirty="0"/>
                    </a:p>
                  </a:txBody>
                  <a:tcPr/>
                </a:tc>
              </a:tr>
              <a:tr h="566979">
                <a:tc>
                  <a:txBody>
                    <a:bodyPr/>
                    <a:lstStyle/>
                    <a:p>
                      <a:pPr rtl="1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7/2تا 7/8</a:t>
                      </a:r>
                      <a:endParaRPr lang="fa-IR" dirty="0"/>
                    </a:p>
                  </a:txBody>
                  <a:tcPr/>
                </a:tc>
              </a:tr>
              <a:tr h="566979"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قليائيت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بين 80 تا 120 ميلي گرم در ليتر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( 80-120 ppm)</a:t>
                      </a:r>
                      <a:endParaRPr lang="fa-IR" dirty="0"/>
                    </a:p>
                  </a:txBody>
                  <a:tcPr/>
                </a:tc>
              </a:tr>
              <a:tr h="566979"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سختي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بين 180 تا 250 ميلي گرم در ليتر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(180-250 ppm)</a:t>
                      </a:r>
                      <a:endParaRPr lang="fa-IR" dirty="0"/>
                    </a:p>
                  </a:txBody>
                  <a:tcPr/>
                </a:tc>
              </a:tr>
              <a:tr h="566979"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اجسام معلق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TDS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حداكثر 800 ميلي گرم بر ليتر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( 800 ppm)</a:t>
                      </a:r>
                      <a:endParaRPr lang="fa-IR" dirty="0"/>
                    </a:p>
                  </a:txBody>
                  <a:tcPr/>
                </a:tc>
              </a:tr>
              <a:tr h="566979"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سولفات مس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حداكثر 1 ميلي گرم بر ليتر</a:t>
                      </a:r>
                      <a:endParaRPr lang="fa-IR" dirty="0"/>
                    </a:p>
                  </a:txBody>
                  <a:tcPr/>
                </a:tc>
              </a:tr>
              <a:tr h="566979"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كدر بودن آب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حداكثر 0/5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NTU</a:t>
                      </a:r>
                      <a:endParaRPr lang="fa-IR" dirty="0"/>
                    </a:p>
                  </a:txBody>
                  <a:tcPr/>
                </a:tc>
              </a:tr>
              <a:tr h="566979"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شفافيت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ديد قائم در تمام عمق براي كل استخر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32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تعمير و نگه داري</a:t>
            </a:r>
          </a:p>
          <a:p>
            <a:r>
              <a:rPr lang="fa-IR" dirty="0"/>
              <a:t>تزريق كننده هاي مواد </a:t>
            </a:r>
            <a:r>
              <a:rPr lang="fa-IR" dirty="0" smtClean="0"/>
              <a:t>گندزدایی </a:t>
            </a:r>
            <a:r>
              <a:rPr lang="fa-IR" dirty="0"/>
              <a:t>كننده بايد به راحتي قابليت تميز شدن، تعويض، نصب و تعمير </a:t>
            </a:r>
            <a:r>
              <a:rPr lang="fa-IR" dirty="0" smtClean="0"/>
              <a:t>مجدد را </a:t>
            </a:r>
            <a:r>
              <a:rPr lang="fa-IR" dirty="0"/>
              <a:t>داشته </a:t>
            </a:r>
            <a:r>
              <a:rPr lang="fa-IR" dirty="0" smtClean="0"/>
              <a:t>باشند</a:t>
            </a:r>
          </a:p>
          <a:p>
            <a:r>
              <a:rPr lang="fa-IR" b="1" dirty="0">
                <a:solidFill>
                  <a:srgbClr val="FF0000"/>
                </a:solidFill>
              </a:rPr>
              <a:t>بهره برداري</a:t>
            </a:r>
          </a:p>
          <a:p>
            <a:r>
              <a:rPr lang="fa-IR" dirty="0"/>
              <a:t>نوع طراحي و ساخت سيستم </a:t>
            </a:r>
            <a:r>
              <a:rPr lang="fa-IR" dirty="0" smtClean="0"/>
              <a:t>گندزدایی </a:t>
            </a:r>
            <a:r>
              <a:rPr lang="fa-IR" dirty="0"/>
              <a:t>كننده آب بايد به گونه اي باشد كه توقف هاي سيستم را </a:t>
            </a:r>
            <a:r>
              <a:rPr lang="fa-IR" dirty="0" smtClean="0"/>
              <a:t>به حداقل </a:t>
            </a:r>
            <a:r>
              <a:rPr lang="fa-IR" dirty="0"/>
              <a:t>زمان ممكن كاهش دهد، بويژه هنگام قرار دادن مواد شيميايي </a:t>
            </a:r>
            <a:r>
              <a:rPr lang="fa-IR" dirty="0" smtClean="0"/>
              <a:t>وافزودني </a:t>
            </a:r>
            <a:r>
              <a:rPr lang="fa-IR" dirty="0"/>
              <a:t>هاي مورد نياز در آن.</a:t>
            </a:r>
          </a:p>
        </p:txBody>
      </p:sp>
    </p:spTree>
    <p:extLst>
      <p:ext uri="{BB962C8B-B14F-4D97-AF65-F5344CB8AC3E}">
        <p14:creationId xmlns:p14="http://schemas.microsoft.com/office/powerpoint/2010/main" val="11801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محافظ ها</a:t>
            </a:r>
          </a:p>
          <a:p>
            <a:r>
              <a:rPr lang="fa-IR" dirty="0"/>
              <a:t>تزريق كننده هاي مواد گندزدایی </a:t>
            </a:r>
            <a:r>
              <a:rPr lang="fa-IR" dirty="0" smtClean="0"/>
              <a:t> كننده </a:t>
            </a:r>
            <a:r>
              <a:rPr lang="fa-IR" dirty="0"/>
              <a:t>بايد داراي محافظ هايي باشد تا در صورت بروز هرگونه </a:t>
            </a:r>
            <a:r>
              <a:rPr lang="fa-IR" dirty="0" smtClean="0"/>
              <a:t>اختلال،حادثه </a:t>
            </a:r>
            <a:r>
              <a:rPr lang="fa-IR" dirty="0"/>
              <a:t>و يا شكست در تجهيزات </a:t>
            </a:r>
            <a:r>
              <a:rPr lang="fa-IR" dirty="0" smtClean="0"/>
              <a:t>مربوطه </a:t>
            </a:r>
            <a:r>
              <a:rPr lang="fa-IR" dirty="0"/>
              <a:t>امكان </a:t>
            </a:r>
            <a:r>
              <a:rPr lang="fa-IR" dirty="0">
                <a:solidFill>
                  <a:srgbClr val="FF0000"/>
                </a:solidFill>
              </a:rPr>
              <a:t>ورود مواد گندزدایی كننده به استخر شنا</a:t>
            </a:r>
            <a:r>
              <a:rPr lang="fa-IR" dirty="0"/>
              <a:t>، سيستم لوله </a:t>
            </a:r>
            <a:r>
              <a:rPr lang="fa-IR" dirty="0" smtClean="0"/>
              <a:t>كشي استخر </a:t>
            </a:r>
            <a:r>
              <a:rPr lang="fa-IR" dirty="0"/>
              <a:t>و يا محوطه آن وجود نداشته باشد و از برگشت جريان مواد گندزدایی كننده جلوگيري نمايد.</a:t>
            </a:r>
          </a:p>
        </p:txBody>
      </p:sp>
    </p:spTree>
    <p:extLst>
      <p:ext uri="{BB962C8B-B14F-4D97-AF65-F5344CB8AC3E}">
        <p14:creationId xmlns:p14="http://schemas.microsoft.com/office/powerpoint/2010/main" val="17306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693</TotalTime>
  <Words>2795</Words>
  <Application>Microsoft Office PowerPoint</Application>
  <PresentationFormat>On-screen Show (4:3)</PresentationFormat>
  <Paragraphs>143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ويژگيهاي باكتريولوژيكي آب </vt:lpstr>
      <vt:lpstr>ويژگي هاي فيزيكي و شيميايي آب استخرهاي شنا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با تشکر از توجه شما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esmailzad</dc:creator>
  <cp:lastModifiedBy>esmailzad</cp:lastModifiedBy>
  <cp:revision>103</cp:revision>
  <dcterms:created xsi:type="dcterms:W3CDTF">2012-06-20T07:23:27Z</dcterms:created>
  <dcterms:modified xsi:type="dcterms:W3CDTF">2012-07-03T04:35:54Z</dcterms:modified>
</cp:coreProperties>
</file>